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notesSlides/notesSlide11.xml" ContentType="application/vnd.openxmlformats-officedocument.presentationml.notesSlide+xml"/>
  <Override PartName="/ppt/slideLayouts/slideLayout4.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notesSlides/notesSlide4.xml" ContentType="application/vnd.openxmlformats-officedocument.presentationml.notesSlide+xml"/>
  <Override PartName="/ppt/slides/slide2.xml" ContentType="application/vnd.openxmlformats-officedocument.presentationml.slide+xml"/>
  <Override PartName="/ppt/notesSlides/notesSlide3.xml" ContentType="application/vnd.openxmlformats-officedocument.presentationml.notesSlide+xml"/>
  <Override PartName="/ppt/slides/slide5.xml" ContentType="application/vnd.openxmlformats-officedocument.presentationml.slide+xml"/>
  <Override PartName="/ppt/notesMasters/notesMaster1.xml" ContentType="application/vnd.openxmlformats-officedocument.presentationml.notesMaster+xml"/>
  <Override PartName="/ppt/viewProps.xml" ContentType="application/vnd.openxmlformats-officedocument.presentationml.viewProps+xml"/>
  <Override PartName="/ppt/notesSlides/notesSlide1.xml" ContentType="application/vnd.openxmlformats-officedocument.presentationml.notesSlide+xml"/>
  <Override PartName="/ppt/slides/slide7.xml" ContentType="application/vnd.openxmlformats-officedocument.presentationml.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slides/slide4.xml" ContentType="application/vnd.openxmlformats-officedocument.presentationml.slide+xml"/>
  <Override PartName="/ppt/notesSlides/notesSlide5.xml" ContentType="application/vnd.openxmlformats-officedocument.presentationml.notesSlide+xml"/>
  <Override PartName="/ppt/slides/slide3.xml" ContentType="application/vnd.openxmlformats-officedocument.presentationml.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1.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s/slide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6"/>
  </p:notesMasterIdLst>
  <p:sldIdLst>
    <p:sldId id="256" r:id="rId2"/>
    <p:sldId id="263" r:id="rId3"/>
    <p:sldId id="273" r:id="rId4"/>
    <p:sldId id="274" r:id="rId5"/>
    <p:sldId id="265" r:id="rId6"/>
    <p:sldId id="266" r:id="rId7"/>
    <p:sldId id="267" r:id="rId8"/>
    <p:sldId id="269" r:id="rId9"/>
    <p:sldId id="258" r:id="rId10"/>
    <p:sldId id="270" r:id="rId11"/>
    <p:sldId id="275" r:id="rId12"/>
    <p:sldId id="276" r:id="rId13"/>
    <p:sldId id="271" r:id="rId14"/>
    <p:sldId id="277" r:id="rId15"/>
  </p:sldIdLst>
  <p:sldSz cx="12192000" cy="6858000"/>
  <p:notesSz cx="6889750" cy="9671050"/>
  <p:defaultTextStyle>
    <a:defPPr>
      <a:defRPr lang="fr-C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7" autoAdjust="0"/>
    <p:restoredTop sz="82731" autoAdjust="0"/>
  </p:normalViewPr>
  <p:slideViewPr>
    <p:cSldViewPr snapToGrid="0">
      <p:cViewPr varScale="1">
        <p:scale>
          <a:sx n="91" d="100"/>
          <a:sy n="91" d="100"/>
        </p:scale>
        <p:origin x="129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558" cy="485232"/>
          </a:xfrm>
          <a:prstGeom prst="rect">
            <a:avLst/>
          </a:prstGeom>
        </p:spPr>
        <p:txBody>
          <a:bodyPr vert="horz" lIns="94631" tIns="47316" rIns="94631" bIns="47316" rtlCol="0"/>
          <a:lstStyle>
            <a:lvl1pPr algn="l">
              <a:defRPr sz="1200"/>
            </a:lvl1pPr>
          </a:lstStyle>
          <a:p>
            <a:endParaRPr lang="fr-CA"/>
          </a:p>
        </p:txBody>
      </p:sp>
      <p:sp>
        <p:nvSpPr>
          <p:cNvPr id="3" name="Espace réservé de la date 2"/>
          <p:cNvSpPr>
            <a:spLocks noGrp="1"/>
          </p:cNvSpPr>
          <p:nvPr>
            <p:ph type="dt" idx="1"/>
          </p:nvPr>
        </p:nvSpPr>
        <p:spPr>
          <a:xfrm>
            <a:off x="3902597" y="0"/>
            <a:ext cx="2985558" cy="485232"/>
          </a:xfrm>
          <a:prstGeom prst="rect">
            <a:avLst/>
          </a:prstGeom>
        </p:spPr>
        <p:txBody>
          <a:bodyPr vert="horz" lIns="94631" tIns="47316" rIns="94631" bIns="47316" rtlCol="0"/>
          <a:lstStyle>
            <a:lvl1pPr algn="r">
              <a:defRPr sz="1200"/>
            </a:lvl1pPr>
          </a:lstStyle>
          <a:p>
            <a:fld id="{6EE4A81C-BFCA-416D-89A3-99E4F798D8F0}" type="datetimeFigureOut">
              <a:rPr lang="fr-CA" smtClean="0"/>
              <a:t>2026-05-21</a:t>
            </a:fld>
            <a:endParaRPr lang="fr-CA"/>
          </a:p>
        </p:txBody>
      </p:sp>
      <p:sp>
        <p:nvSpPr>
          <p:cNvPr id="4" name="Espace réservé de l'image des diapositives 3"/>
          <p:cNvSpPr>
            <a:spLocks noGrp="1" noRot="1" noChangeAspect="1"/>
          </p:cNvSpPr>
          <p:nvPr>
            <p:ph type="sldImg" idx="2"/>
          </p:nvPr>
        </p:nvSpPr>
        <p:spPr>
          <a:xfrm>
            <a:off x="542925" y="1208088"/>
            <a:ext cx="5803900" cy="3265487"/>
          </a:xfrm>
          <a:prstGeom prst="rect">
            <a:avLst/>
          </a:prstGeom>
          <a:noFill/>
          <a:ln w="12700">
            <a:solidFill>
              <a:prstClr val="black"/>
            </a:solidFill>
          </a:ln>
        </p:spPr>
        <p:txBody>
          <a:bodyPr vert="horz" lIns="94631" tIns="47316" rIns="94631" bIns="47316" rtlCol="0" anchor="ctr"/>
          <a:lstStyle/>
          <a:p>
            <a:endParaRPr lang="fr-CA"/>
          </a:p>
        </p:txBody>
      </p:sp>
      <p:sp>
        <p:nvSpPr>
          <p:cNvPr id="5" name="Espace réservé des notes 4"/>
          <p:cNvSpPr>
            <a:spLocks noGrp="1"/>
          </p:cNvSpPr>
          <p:nvPr>
            <p:ph type="body" sz="quarter" idx="3"/>
          </p:nvPr>
        </p:nvSpPr>
        <p:spPr>
          <a:xfrm>
            <a:off x="688975" y="4654193"/>
            <a:ext cx="5511800" cy="3807976"/>
          </a:xfrm>
          <a:prstGeom prst="rect">
            <a:avLst/>
          </a:prstGeom>
        </p:spPr>
        <p:txBody>
          <a:bodyPr vert="horz" lIns="94631" tIns="47316" rIns="94631" bIns="47316"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6" name="Espace réservé du pied de page 5"/>
          <p:cNvSpPr>
            <a:spLocks noGrp="1"/>
          </p:cNvSpPr>
          <p:nvPr>
            <p:ph type="ftr" sz="quarter" idx="4"/>
          </p:nvPr>
        </p:nvSpPr>
        <p:spPr>
          <a:xfrm>
            <a:off x="0" y="9185820"/>
            <a:ext cx="2985558" cy="485231"/>
          </a:xfrm>
          <a:prstGeom prst="rect">
            <a:avLst/>
          </a:prstGeom>
        </p:spPr>
        <p:txBody>
          <a:bodyPr vert="horz" lIns="94631" tIns="47316" rIns="94631" bIns="47316"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902597" y="9185820"/>
            <a:ext cx="2985558" cy="485231"/>
          </a:xfrm>
          <a:prstGeom prst="rect">
            <a:avLst/>
          </a:prstGeom>
        </p:spPr>
        <p:txBody>
          <a:bodyPr vert="horz" lIns="94631" tIns="47316" rIns="94631" bIns="47316" rtlCol="0" anchor="b"/>
          <a:lstStyle>
            <a:lvl1pPr algn="r">
              <a:defRPr sz="1200"/>
            </a:lvl1pPr>
          </a:lstStyle>
          <a:p>
            <a:fld id="{05F83418-2AC2-4F43-8ED7-1E98594A8C5D}" type="slidenum">
              <a:rPr lang="fr-CA" smtClean="0"/>
              <a:t>‹N°›</a:t>
            </a:fld>
            <a:endParaRPr lang="fr-CA"/>
          </a:p>
        </p:txBody>
      </p:sp>
    </p:spTree>
    <p:extLst>
      <p:ext uri="{BB962C8B-B14F-4D97-AF65-F5344CB8AC3E}">
        <p14:creationId xmlns:p14="http://schemas.microsoft.com/office/powerpoint/2010/main" val="2542296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1</a:t>
            </a:fld>
            <a:endParaRPr lang="fr-CA"/>
          </a:p>
        </p:txBody>
      </p:sp>
    </p:spTree>
    <p:extLst>
      <p:ext uri="{BB962C8B-B14F-4D97-AF65-F5344CB8AC3E}">
        <p14:creationId xmlns:p14="http://schemas.microsoft.com/office/powerpoint/2010/main" val="90519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10</a:t>
            </a:fld>
            <a:endParaRPr lang="fr-CA"/>
          </a:p>
        </p:txBody>
      </p:sp>
    </p:spTree>
    <p:extLst>
      <p:ext uri="{BB962C8B-B14F-4D97-AF65-F5344CB8AC3E}">
        <p14:creationId xmlns:p14="http://schemas.microsoft.com/office/powerpoint/2010/main" val="8790319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E51E4-4233-FD08-6A5C-4F81B465110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3C45C30-65F9-F0CD-7B99-FEC06AA8195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20FFF17-1B65-4B40-4815-F2B3C52FE939}"/>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D4708F2C-3B39-B97C-8FDA-F40B1B6F79A9}"/>
              </a:ext>
            </a:extLst>
          </p:cNvPr>
          <p:cNvSpPr>
            <a:spLocks noGrp="1"/>
          </p:cNvSpPr>
          <p:nvPr>
            <p:ph type="sldNum" sz="quarter" idx="5"/>
          </p:nvPr>
        </p:nvSpPr>
        <p:spPr/>
        <p:txBody>
          <a:bodyPr/>
          <a:lstStyle/>
          <a:p>
            <a:fld id="{05F83418-2AC2-4F43-8ED7-1E98594A8C5D}" type="slidenum">
              <a:rPr lang="fr-CA" smtClean="0"/>
              <a:t>11</a:t>
            </a:fld>
            <a:endParaRPr lang="fr-CA"/>
          </a:p>
        </p:txBody>
      </p:sp>
    </p:spTree>
    <p:extLst>
      <p:ext uri="{BB962C8B-B14F-4D97-AF65-F5344CB8AC3E}">
        <p14:creationId xmlns:p14="http://schemas.microsoft.com/office/powerpoint/2010/main" val="3309023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082BF-CA6F-C53C-9625-5999697B878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14A3253-60D4-DFC2-0067-8C78B4FE155B}"/>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50CCC86-6629-886C-EA74-6A33BC495913}"/>
              </a:ext>
            </a:extLst>
          </p:cNvPr>
          <p:cNvSpPr>
            <a:spLocks noGrp="1"/>
          </p:cNvSpPr>
          <p:nvPr>
            <p:ph type="body" idx="1"/>
          </p:nvPr>
        </p:nvSpPr>
        <p:spPr/>
        <p:txBody>
          <a:bodyPr/>
          <a:lstStyle/>
          <a:p>
            <a:endParaRPr lang="fr-CA" dirty="0"/>
          </a:p>
        </p:txBody>
      </p:sp>
      <p:sp>
        <p:nvSpPr>
          <p:cNvPr id="4" name="Espace réservé du numéro de diapositive 3">
            <a:extLst>
              <a:ext uri="{FF2B5EF4-FFF2-40B4-BE49-F238E27FC236}">
                <a16:creationId xmlns:a16="http://schemas.microsoft.com/office/drawing/2014/main" id="{D0C6CD3C-73B8-5BC1-3DF1-2166C5659F2D}"/>
              </a:ext>
            </a:extLst>
          </p:cNvPr>
          <p:cNvSpPr>
            <a:spLocks noGrp="1"/>
          </p:cNvSpPr>
          <p:nvPr>
            <p:ph type="sldNum" sz="quarter" idx="5"/>
          </p:nvPr>
        </p:nvSpPr>
        <p:spPr/>
        <p:txBody>
          <a:bodyPr/>
          <a:lstStyle/>
          <a:p>
            <a:fld id="{05F83418-2AC2-4F43-8ED7-1E98594A8C5D}" type="slidenum">
              <a:rPr lang="fr-CA" smtClean="0"/>
              <a:t>12</a:t>
            </a:fld>
            <a:endParaRPr lang="fr-CA"/>
          </a:p>
        </p:txBody>
      </p:sp>
    </p:spTree>
    <p:extLst>
      <p:ext uri="{BB962C8B-B14F-4D97-AF65-F5344CB8AC3E}">
        <p14:creationId xmlns:p14="http://schemas.microsoft.com/office/powerpoint/2010/main" val="63369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13</a:t>
            </a:fld>
            <a:endParaRPr lang="fr-CA"/>
          </a:p>
        </p:txBody>
      </p:sp>
    </p:spTree>
    <p:extLst>
      <p:ext uri="{BB962C8B-B14F-4D97-AF65-F5344CB8AC3E}">
        <p14:creationId xmlns:p14="http://schemas.microsoft.com/office/powerpoint/2010/main" val="3210028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14</a:t>
            </a:fld>
            <a:endParaRPr lang="fr-CA"/>
          </a:p>
        </p:txBody>
      </p:sp>
    </p:spTree>
    <p:extLst>
      <p:ext uri="{BB962C8B-B14F-4D97-AF65-F5344CB8AC3E}">
        <p14:creationId xmlns:p14="http://schemas.microsoft.com/office/powerpoint/2010/main" val="3122098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2</a:t>
            </a:fld>
            <a:endParaRPr lang="fr-CA"/>
          </a:p>
        </p:txBody>
      </p:sp>
    </p:spTree>
    <p:extLst>
      <p:ext uri="{BB962C8B-B14F-4D97-AF65-F5344CB8AC3E}">
        <p14:creationId xmlns:p14="http://schemas.microsoft.com/office/powerpoint/2010/main" val="4128288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3</a:t>
            </a:fld>
            <a:endParaRPr lang="fr-CA"/>
          </a:p>
        </p:txBody>
      </p:sp>
    </p:spTree>
    <p:extLst>
      <p:ext uri="{BB962C8B-B14F-4D97-AF65-F5344CB8AC3E}">
        <p14:creationId xmlns:p14="http://schemas.microsoft.com/office/powerpoint/2010/main" val="460024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solidFill>
                <a:schemeClr val="bg1"/>
              </a:solidFill>
            </a:endParaRPr>
          </a:p>
          <a:p>
            <a:endParaRPr lang="fr-CA" dirty="0">
              <a:solidFill>
                <a:schemeClr val="bg1"/>
              </a:solidFill>
            </a:endParaRPr>
          </a:p>
          <a:p>
            <a:endParaRPr lang="fr-CA" dirty="0"/>
          </a:p>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4</a:t>
            </a:fld>
            <a:endParaRPr lang="fr-CA"/>
          </a:p>
        </p:txBody>
      </p:sp>
    </p:spTree>
    <p:extLst>
      <p:ext uri="{BB962C8B-B14F-4D97-AF65-F5344CB8AC3E}">
        <p14:creationId xmlns:p14="http://schemas.microsoft.com/office/powerpoint/2010/main" val="715321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5</a:t>
            </a:fld>
            <a:endParaRPr lang="fr-CA"/>
          </a:p>
        </p:txBody>
      </p:sp>
    </p:spTree>
    <p:extLst>
      <p:ext uri="{BB962C8B-B14F-4D97-AF65-F5344CB8AC3E}">
        <p14:creationId xmlns:p14="http://schemas.microsoft.com/office/powerpoint/2010/main" val="4279837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6</a:t>
            </a:fld>
            <a:endParaRPr lang="fr-CA"/>
          </a:p>
        </p:txBody>
      </p:sp>
    </p:spTree>
    <p:extLst>
      <p:ext uri="{BB962C8B-B14F-4D97-AF65-F5344CB8AC3E}">
        <p14:creationId xmlns:p14="http://schemas.microsoft.com/office/powerpoint/2010/main" val="1925750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7</a:t>
            </a:fld>
            <a:endParaRPr lang="fr-CA"/>
          </a:p>
        </p:txBody>
      </p:sp>
    </p:spTree>
    <p:extLst>
      <p:ext uri="{BB962C8B-B14F-4D97-AF65-F5344CB8AC3E}">
        <p14:creationId xmlns:p14="http://schemas.microsoft.com/office/powerpoint/2010/main" val="2159571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8</a:t>
            </a:fld>
            <a:endParaRPr lang="fr-CA"/>
          </a:p>
        </p:txBody>
      </p:sp>
    </p:spTree>
    <p:extLst>
      <p:ext uri="{BB962C8B-B14F-4D97-AF65-F5344CB8AC3E}">
        <p14:creationId xmlns:p14="http://schemas.microsoft.com/office/powerpoint/2010/main" val="2513302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05F83418-2AC2-4F43-8ED7-1E98594A8C5D}" type="slidenum">
              <a:rPr lang="fr-CA" smtClean="0"/>
              <a:t>9</a:t>
            </a:fld>
            <a:endParaRPr lang="fr-CA"/>
          </a:p>
        </p:txBody>
      </p:sp>
    </p:spTree>
    <p:extLst>
      <p:ext uri="{BB962C8B-B14F-4D97-AF65-F5344CB8AC3E}">
        <p14:creationId xmlns:p14="http://schemas.microsoft.com/office/powerpoint/2010/main" val="2008390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64A8DC-C4AF-4652-AC32-ADFAD1738180}"/>
              </a:ext>
            </a:extLst>
          </p:cNvPr>
          <p:cNvSpPr>
            <a:spLocks noGrp="1"/>
          </p:cNvSpPr>
          <p:nvPr>
            <p:ph type="ctrTitle"/>
          </p:nvPr>
        </p:nvSpPr>
        <p:spPr>
          <a:xfrm>
            <a:off x="1524000" y="1122363"/>
            <a:ext cx="9144000" cy="2387600"/>
          </a:xfrm>
        </p:spPr>
        <p:txBody>
          <a:bodyPr anchor="b"/>
          <a:lstStyle>
            <a:lvl1pPr algn="ctr">
              <a:defRPr sz="6000"/>
            </a:lvl1pPr>
          </a:lstStyle>
          <a:p>
            <a:r>
              <a:rPr lang="fr-CA"/>
              <a:t>Modifiez le style du titre</a:t>
            </a:r>
          </a:p>
        </p:txBody>
      </p:sp>
      <p:sp>
        <p:nvSpPr>
          <p:cNvPr id="3" name="Sous-titre 2">
            <a:extLst>
              <a:ext uri="{FF2B5EF4-FFF2-40B4-BE49-F238E27FC236}">
                <a16:creationId xmlns:a16="http://schemas.microsoft.com/office/drawing/2014/main" id="{3847FE07-1509-4618-BFDD-2F2A07A123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p>
        </p:txBody>
      </p:sp>
      <p:sp>
        <p:nvSpPr>
          <p:cNvPr id="4" name="Espace réservé de la date 3">
            <a:extLst>
              <a:ext uri="{FF2B5EF4-FFF2-40B4-BE49-F238E27FC236}">
                <a16:creationId xmlns:a16="http://schemas.microsoft.com/office/drawing/2014/main" id="{E883199F-26E1-4DB1-9CA8-7E8CED47D5B0}"/>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878972CB-BD9A-4995-92F2-5CC190BFA27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DC0CFE87-B16B-4990-9241-968139C62E0D}"/>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2624365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405F9-9DFF-4742-9857-F192A455EA4B}"/>
              </a:ext>
            </a:extLst>
          </p:cNvPr>
          <p:cNvSpPr>
            <a:spLocks noGrp="1"/>
          </p:cNvSpPr>
          <p:nvPr>
            <p:ph type="title"/>
          </p:nvPr>
        </p:nvSpPr>
        <p:spPr/>
        <p:txBody>
          <a:bodyPr/>
          <a:lstStyle/>
          <a:p>
            <a:r>
              <a:rPr lang="fr-CA"/>
              <a:t>Modifiez le style du titre</a:t>
            </a:r>
          </a:p>
        </p:txBody>
      </p:sp>
      <p:sp>
        <p:nvSpPr>
          <p:cNvPr id="3" name="Espace réservé du texte vertical 2">
            <a:extLst>
              <a:ext uri="{FF2B5EF4-FFF2-40B4-BE49-F238E27FC236}">
                <a16:creationId xmlns:a16="http://schemas.microsoft.com/office/drawing/2014/main" id="{6A7E0B7C-2D83-463E-8FBF-B5C1896806B5}"/>
              </a:ext>
            </a:extLst>
          </p:cNvPr>
          <p:cNvSpPr>
            <a:spLocks noGrp="1"/>
          </p:cNvSpPr>
          <p:nvPr>
            <p:ph type="body" orient="vert" idx="1"/>
          </p:nvPr>
        </p:nvSpPr>
        <p:spPr/>
        <p:txBody>
          <a:bodyPr vert="eaVert"/>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898AF828-D8A2-445A-9F05-B6C6E20EC721}"/>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26E58E7C-83BF-4AD8-9C5D-C6119982942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BE92182-C482-4E0F-B08D-1366FDD1D31C}"/>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1711805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BE969EE-D58A-4102-801C-5E0126DD9109}"/>
              </a:ext>
            </a:extLst>
          </p:cNvPr>
          <p:cNvSpPr>
            <a:spLocks noGrp="1"/>
          </p:cNvSpPr>
          <p:nvPr>
            <p:ph type="title" orient="vert"/>
          </p:nvPr>
        </p:nvSpPr>
        <p:spPr>
          <a:xfrm>
            <a:off x="8724900" y="365125"/>
            <a:ext cx="2628900" cy="5811838"/>
          </a:xfrm>
        </p:spPr>
        <p:txBody>
          <a:bodyPr vert="eaVert"/>
          <a:lstStyle/>
          <a:p>
            <a:r>
              <a:rPr lang="fr-CA"/>
              <a:t>Modifiez le style du titre</a:t>
            </a:r>
          </a:p>
        </p:txBody>
      </p:sp>
      <p:sp>
        <p:nvSpPr>
          <p:cNvPr id="3" name="Espace réservé du texte vertical 2">
            <a:extLst>
              <a:ext uri="{FF2B5EF4-FFF2-40B4-BE49-F238E27FC236}">
                <a16:creationId xmlns:a16="http://schemas.microsoft.com/office/drawing/2014/main" id="{A0D73470-3533-4D82-9B78-D347A794D930}"/>
              </a:ext>
            </a:extLst>
          </p:cNvPr>
          <p:cNvSpPr>
            <a:spLocks noGrp="1"/>
          </p:cNvSpPr>
          <p:nvPr>
            <p:ph type="body" orient="vert" idx="1"/>
          </p:nvPr>
        </p:nvSpPr>
        <p:spPr>
          <a:xfrm>
            <a:off x="838200" y="365125"/>
            <a:ext cx="7734300" cy="5811838"/>
          </a:xfrm>
        </p:spPr>
        <p:txBody>
          <a:bodyPr vert="eaVert"/>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6D558D78-E782-4B90-BA62-E390635F2521}"/>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39380A4C-292A-49BF-8242-23B985FB0F82}"/>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C8B678AC-A9FC-4025-A2BA-C102B4D1D057}"/>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3687445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2E0A43-A785-43F0-8AA7-AC17391A63ED}"/>
              </a:ext>
            </a:extLst>
          </p:cNvPr>
          <p:cNvSpPr>
            <a:spLocks noGrp="1"/>
          </p:cNvSpPr>
          <p:nvPr>
            <p:ph type="title"/>
          </p:nvPr>
        </p:nvSpPr>
        <p:spPr/>
        <p:txBody>
          <a:bodyPr/>
          <a:lstStyle/>
          <a:p>
            <a:r>
              <a:rPr lang="fr-CA"/>
              <a:t>Modifiez le style du titre</a:t>
            </a:r>
          </a:p>
        </p:txBody>
      </p:sp>
      <p:sp>
        <p:nvSpPr>
          <p:cNvPr id="3" name="Espace réservé du contenu 2">
            <a:extLst>
              <a:ext uri="{FF2B5EF4-FFF2-40B4-BE49-F238E27FC236}">
                <a16:creationId xmlns:a16="http://schemas.microsoft.com/office/drawing/2014/main" id="{5585E074-1D09-47C4-A46B-064D1B3C87E4}"/>
              </a:ext>
            </a:extLst>
          </p:cNvPr>
          <p:cNvSpPr>
            <a:spLocks noGrp="1"/>
          </p:cNvSpPr>
          <p:nvPr>
            <p:ph idx="1"/>
          </p:nvPr>
        </p:nvSpPr>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06640D95-E024-4ACF-95D4-78E3288C9D2A}"/>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5BD43D00-AD54-43BB-8A14-13A12C3F282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47467E55-6C86-4043-BBFB-E556A2890C4C}"/>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236331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63D82C-E584-4782-931A-D51D73EA300E}"/>
              </a:ext>
            </a:extLst>
          </p:cNvPr>
          <p:cNvSpPr>
            <a:spLocks noGrp="1"/>
          </p:cNvSpPr>
          <p:nvPr>
            <p:ph type="title"/>
          </p:nvPr>
        </p:nvSpPr>
        <p:spPr>
          <a:xfrm>
            <a:off x="831850" y="1709738"/>
            <a:ext cx="10515600" cy="2852737"/>
          </a:xfrm>
        </p:spPr>
        <p:txBody>
          <a:bodyPr anchor="b"/>
          <a:lstStyle>
            <a:lvl1pPr>
              <a:defRPr sz="6000"/>
            </a:lvl1pPr>
          </a:lstStyle>
          <a:p>
            <a:r>
              <a:rPr lang="fr-CA"/>
              <a:t>Modifiez le style du titre</a:t>
            </a:r>
          </a:p>
        </p:txBody>
      </p:sp>
      <p:sp>
        <p:nvSpPr>
          <p:cNvPr id="3" name="Espace réservé du texte 2">
            <a:extLst>
              <a:ext uri="{FF2B5EF4-FFF2-40B4-BE49-F238E27FC236}">
                <a16:creationId xmlns:a16="http://schemas.microsoft.com/office/drawing/2014/main" id="{73127DEC-569E-438D-9D27-57F5BA6D4C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CA"/>
              <a:t>Modifier les styles du texte du masque</a:t>
            </a:r>
          </a:p>
        </p:txBody>
      </p:sp>
      <p:sp>
        <p:nvSpPr>
          <p:cNvPr id="4" name="Espace réservé de la date 3">
            <a:extLst>
              <a:ext uri="{FF2B5EF4-FFF2-40B4-BE49-F238E27FC236}">
                <a16:creationId xmlns:a16="http://schemas.microsoft.com/office/drawing/2014/main" id="{A42A6EAB-7978-428A-BCCC-2035D003D52A}"/>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E6D8126A-EF0E-41E0-8629-D6C6B7CBC2AD}"/>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02CCED88-001B-4D14-BB72-1D848781AEDD}"/>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1960066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8DA14-A54C-4B6C-8BFD-6480D4487E60}"/>
              </a:ext>
            </a:extLst>
          </p:cNvPr>
          <p:cNvSpPr>
            <a:spLocks noGrp="1"/>
          </p:cNvSpPr>
          <p:nvPr>
            <p:ph type="title"/>
          </p:nvPr>
        </p:nvSpPr>
        <p:spPr/>
        <p:txBody>
          <a:bodyPr/>
          <a:lstStyle/>
          <a:p>
            <a:r>
              <a:rPr lang="fr-CA"/>
              <a:t>Modifiez le style du titre</a:t>
            </a:r>
          </a:p>
        </p:txBody>
      </p:sp>
      <p:sp>
        <p:nvSpPr>
          <p:cNvPr id="3" name="Espace réservé du contenu 2">
            <a:extLst>
              <a:ext uri="{FF2B5EF4-FFF2-40B4-BE49-F238E27FC236}">
                <a16:creationId xmlns:a16="http://schemas.microsoft.com/office/drawing/2014/main" id="{BEEBBF4F-1C1D-4B75-BCF6-827B12EBB6D8}"/>
              </a:ext>
            </a:extLst>
          </p:cNvPr>
          <p:cNvSpPr>
            <a:spLocks noGrp="1"/>
          </p:cNvSpPr>
          <p:nvPr>
            <p:ph sz="half" idx="1"/>
          </p:nvPr>
        </p:nvSpPr>
        <p:spPr>
          <a:xfrm>
            <a:off x="838200" y="1825625"/>
            <a:ext cx="5181600" cy="435133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contenu 3">
            <a:extLst>
              <a:ext uri="{FF2B5EF4-FFF2-40B4-BE49-F238E27FC236}">
                <a16:creationId xmlns:a16="http://schemas.microsoft.com/office/drawing/2014/main" id="{6E3D5836-D4AE-4771-B4E8-FA427937C40E}"/>
              </a:ext>
            </a:extLst>
          </p:cNvPr>
          <p:cNvSpPr>
            <a:spLocks noGrp="1"/>
          </p:cNvSpPr>
          <p:nvPr>
            <p:ph sz="half" idx="2"/>
          </p:nvPr>
        </p:nvSpPr>
        <p:spPr>
          <a:xfrm>
            <a:off x="6172200" y="1825625"/>
            <a:ext cx="5181600" cy="435133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e la date 4">
            <a:extLst>
              <a:ext uri="{FF2B5EF4-FFF2-40B4-BE49-F238E27FC236}">
                <a16:creationId xmlns:a16="http://schemas.microsoft.com/office/drawing/2014/main" id="{33A8E883-F68A-46FF-A17F-BE871585EE58}"/>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6" name="Espace réservé du pied de page 5">
            <a:extLst>
              <a:ext uri="{FF2B5EF4-FFF2-40B4-BE49-F238E27FC236}">
                <a16:creationId xmlns:a16="http://schemas.microsoft.com/office/drawing/2014/main" id="{E2A726C6-D85A-4303-B69F-95C43747B002}"/>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A120E401-FF19-4C9C-938F-23874992156D}"/>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4761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BCED65-165B-4F21-9346-DEEA150FCD28}"/>
              </a:ext>
            </a:extLst>
          </p:cNvPr>
          <p:cNvSpPr>
            <a:spLocks noGrp="1"/>
          </p:cNvSpPr>
          <p:nvPr>
            <p:ph type="title"/>
          </p:nvPr>
        </p:nvSpPr>
        <p:spPr>
          <a:xfrm>
            <a:off x="839788" y="365125"/>
            <a:ext cx="10515600" cy="1325563"/>
          </a:xfrm>
        </p:spPr>
        <p:txBody>
          <a:bodyPr/>
          <a:lstStyle/>
          <a:p>
            <a:r>
              <a:rPr lang="fr-CA"/>
              <a:t>Modifiez le style du titre</a:t>
            </a:r>
          </a:p>
        </p:txBody>
      </p:sp>
      <p:sp>
        <p:nvSpPr>
          <p:cNvPr id="3" name="Espace réservé du texte 2">
            <a:extLst>
              <a:ext uri="{FF2B5EF4-FFF2-40B4-BE49-F238E27FC236}">
                <a16:creationId xmlns:a16="http://schemas.microsoft.com/office/drawing/2014/main" id="{B0C55C23-F218-4028-82D4-26506EB7E8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Modifier les styles du texte du masque</a:t>
            </a:r>
          </a:p>
        </p:txBody>
      </p:sp>
      <p:sp>
        <p:nvSpPr>
          <p:cNvPr id="4" name="Espace réservé du contenu 3">
            <a:extLst>
              <a:ext uri="{FF2B5EF4-FFF2-40B4-BE49-F238E27FC236}">
                <a16:creationId xmlns:a16="http://schemas.microsoft.com/office/drawing/2014/main" id="{F3AA1FE5-6935-46E4-BAB5-F2102BA9D35E}"/>
              </a:ext>
            </a:extLst>
          </p:cNvPr>
          <p:cNvSpPr>
            <a:spLocks noGrp="1"/>
          </p:cNvSpPr>
          <p:nvPr>
            <p:ph sz="half" idx="2"/>
          </p:nvPr>
        </p:nvSpPr>
        <p:spPr>
          <a:xfrm>
            <a:off x="839788" y="2505075"/>
            <a:ext cx="5157787" cy="368458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u texte 4">
            <a:extLst>
              <a:ext uri="{FF2B5EF4-FFF2-40B4-BE49-F238E27FC236}">
                <a16:creationId xmlns:a16="http://schemas.microsoft.com/office/drawing/2014/main" id="{DC925E6B-CC53-42AE-ABD6-24F6728ECF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Modifier les styles du texte du masque</a:t>
            </a:r>
          </a:p>
        </p:txBody>
      </p:sp>
      <p:sp>
        <p:nvSpPr>
          <p:cNvPr id="6" name="Espace réservé du contenu 5">
            <a:extLst>
              <a:ext uri="{FF2B5EF4-FFF2-40B4-BE49-F238E27FC236}">
                <a16:creationId xmlns:a16="http://schemas.microsoft.com/office/drawing/2014/main" id="{0CA9E9DA-B1D6-4260-82D4-5DD5191202FC}"/>
              </a:ext>
            </a:extLst>
          </p:cNvPr>
          <p:cNvSpPr>
            <a:spLocks noGrp="1"/>
          </p:cNvSpPr>
          <p:nvPr>
            <p:ph sz="quarter" idx="4"/>
          </p:nvPr>
        </p:nvSpPr>
        <p:spPr>
          <a:xfrm>
            <a:off x="6172200" y="2505075"/>
            <a:ext cx="5183188" cy="368458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7" name="Espace réservé de la date 6">
            <a:extLst>
              <a:ext uri="{FF2B5EF4-FFF2-40B4-BE49-F238E27FC236}">
                <a16:creationId xmlns:a16="http://schemas.microsoft.com/office/drawing/2014/main" id="{84EF37AF-B11E-4861-8F3F-E7167F1D7588}"/>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8" name="Espace réservé du pied de page 7">
            <a:extLst>
              <a:ext uri="{FF2B5EF4-FFF2-40B4-BE49-F238E27FC236}">
                <a16:creationId xmlns:a16="http://schemas.microsoft.com/office/drawing/2014/main" id="{7D1A84F1-A5F7-4393-BD31-E7FFCC7476B8}"/>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09911845-779A-4E9B-AA29-E6688FDC8B74}"/>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193976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9417A0-29EC-4C25-ACD7-F57E45BF9B96}"/>
              </a:ext>
            </a:extLst>
          </p:cNvPr>
          <p:cNvSpPr>
            <a:spLocks noGrp="1"/>
          </p:cNvSpPr>
          <p:nvPr>
            <p:ph type="title"/>
          </p:nvPr>
        </p:nvSpPr>
        <p:spPr/>
        <p:txBody>
          <a:bodyPr/>
          <a:lstStyle/>
          <a:p>
            <a:r>
              <a:rPr lang="fr-CA"/>
              <a:t>Modifiez le style du titre</a:t>
            </a:r>
          </a:p>
        </p:txBody>
      </p:sp>
      <p:sp>
        <p:nvSpPr>
          <p:cNvPr id="3" name="Espace réservé de la date 2">
            <a:extLst>
              <a:ext uri="{FF2B5EF4-FFF2-40B4-BE49-F238E27FC236}">
                <a16:creationId xmlns:a16="http://schemas.microsoft.com/office/drawing/2014/main" id="{87955530-F545-40DA-B995-C8736F634CDB}"/>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4" name="Espace réservé du pied de page 3">
            <a:extLst>
              <a:ext uri="{FF2B5EF4-FFF2-40B4-BE49-F238E27FC236}">
                <a16:creationId xmlns:a16="http://schemas.microsoft.com/office/drawing/2014/main" id="{8E4A9854-DB18-4952-8D69-4FC903BB74E3}"/>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E9A72ACA-943A-4870-9C84-070A0070C520}"/>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1664520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7955530-F545-40DA-B995-C8736F634CDB}"/>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3" name="Espace réservé du pied de page 2">
            <a:extLst>
              <a:ext uri="{FF2B5EF4-FFF2-40B4-BE49-F238E27FC236}">
                <a16:creationId xmlns:a16="http://schemas.microsoft.com/office/drawing/2014/main" id="{8E4A9854-DB18-4952-8D69-4FC903BB74E3}"/>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E9A72ACA-943A-4870-9C84-070A0070C520}"/>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318158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E3CFBE-0450-4DCB-A2A4-33530269FF4D}"/>
              </a:ext>
            </a:extLst>
          </p:cNvPr>
          <p:cNvSpPr>
            <a:spLocks noGrp="1"/>
          </p:cNvSpPr>
          <p:nvPr>
            <p:ph type="title"/>
          </p:nvPr>
        </p:nvSpPr>
        <p:spPr>
          <a:xfrm>
            <a:off x="839788" y="457200"/>
            <a:ext cx="3932237" cy="1600200"/>
          </a:xfrm>
        </p:spPr>
        <p:txBody>
          <a:bodyPr anchor="b"/>
          <a:lstStyle>
            <a:lvl1pPr>
              <a:defRPr sz="3200"/>
            </a:lvl1pPr>
          </a:lstStyle>
          <a:p>
            <a:r>
              <a:rPr lang="fr-CA"/>
              <a:t>Modifiez le style du titre</a:t>
            </a:r>
          </a:p>
        </p:txBody>
      </p:sp>
      <p:sp>
        <p:nvSpPr>
          <p:cNvPr id="3" name="Espace réservé du contenu 2">
            <a:extLst>
              <a:ext uri="{FF2B5EF4-FFF2-40B4-BE49-F238E27FC236}">
                <a16:creationId xmlns:a16="http://schemas.microsoft.com/office/drawing/2014/main" id="{92B87E0F-6A58-4F4B-8701-85A38AF378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texte 3">
            <a:extLst>
              <a:ext uri="{FF2B5EF4-FFF2-40B4-BE49-F238E27FC236}">
                <a16:creationId xmlns:a16="http://schemas.microsoft.com/office/drawing/2014/main" id="{1AD191F1-2C4A-4163-9CFC-9E355CBB21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Modifier les styles du texte du masque</a:t>
            </a:r>
          </a:p>
        </p:txBody>
      </p:sp>
      <p:sp>
        <p:nvSpPr>
          <p:cNvPr id="5" name="Espace réservé de la date 4">
            <a:extLst>
              <a:ext uri="{FF2B5EF4-FFF2-40B4-BE49-F238E27FC236}">
                <a16:creationId xmlns:a16="http://schemas.microsoft.com/office/drawing/2014/main" id="{2ED4F01F-3C8D-4081-A8D6-1080982C0E6C}"/>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6" name="Espace réservé du pied de page 5">
            <a:extLst>
              <a:ext uri="{FF2B5EF4-FFF2-40B4-BE49-F238E27FC236}">
                <a16:creationId xmlns:a16="http://schemas.microsoft.com/office/drawing/2014/main" id="{E28FC714-3204-4BCF-BE19-1C5F41D31BDA}"/>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B3748F61-7DCD-44C1-B55E-46842A457C2B}"/>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367162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A1516-2FDA-4214-AD7B-304867BCFD62}"/>
              </a:ext>
            </a:extLst>
          </p:cNvPr>
          <p:cNvSpPr>
            <a:spLocks noGrp="1"/>
          </p:cNvSpPr>
          <p:nvPr>
            <p:ph type="title"/>
          </p:nvPr>
        </p:nvSpPr>
        <p:spPr>
          <a:xfrm>
            <a:off x="839788" y="457200"/>
            <a:ext cx="3932237" cy="1600200"/>
          </a:xfrm>
        </p:spPr>
        <p:txBody>
          <a:bodyPr anchor="b"/>
          <a:lstStyle>
            <a:lvl1pPr>
              <a:defRPr sz="3200"/>
            </a:lvl1pPr>
          </a:lstStyle>
          <a:p>
            <a:r>
              <a:rPr lang="fr-CA"/>
              <a:t>Modifiez le style du titre</a:t>
            </a:r>
          </a:p>
        </p:txBody>
      </p:sp>
      <p:sp>
        <p:nvSpPr>
          <p:cNvPr id="3" name="Espace réservé pour une image  2">
            <a:extLst>
              <a:ext uri="{FF2B5EF4-FFF2-40B4-BE49-F238E27FC236}">
                <a16:creationId xmlns:a16="http://schemas.microsoft.com/office/drawing/2014/main" id="{C1AB3FAF-630F-42F3-ACC3-86572AF5E3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C9350950-C105-41DC-AE5B-8FD1234C5B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Modifier les styles du texte du masque</a:t>
            </a:r>
          </a:p>
        </p:txBody>
      </p:sp>
      <p:sp>
        <p:nvSpPr>
          <p:cNvPr id="5" name="Espace réservé de la date 4">
            <a:extLst>
              <a:ext uri="{FF2B5EF4-FFF2-40B4-BE49-F238E27FC236}">
                <a16:creationId xmlns:a16="http://schemas.microsoft.com/office/drawing/2014/main" id="{CD119FC2-C928-42DD-8C06-688C404BFF27}"/>
              </a:ext>
            </a:extLst>
          </p:cNvPr>
          <p:cNvSpPr>
            <a:spLocks noGrp="1"/>
          </p:cNvSpPr>
          <p:nvPr>
            <p:ph type="dt" sz="half" idx="10"/>
          </p:nvPr>
        </p:nvSpPr>
        <p:spPr/>
        <p:txBody>
          <a:bodyPr/>
          <a:lstStyle/>
          <a:p>
            <a:fld id="{0F83F41A-0AC9-46AE-80E5-213A985D2FBC}" type="datetimeFigureOut">
              <a:rPr lang="fr-CA" smtClean="0"/>
              <a:t>2026-05-21</a:t>
            </a:fld>
            <a:endParaRPr lang="fr-CA"/>
          </a:p>
        </p:txBody>
      </p:sp>
      <p:sp>
        <p:nvSpPr>
          <p:cNvPr id="6" name="Espace réservé du pied de page 5">
            <a:extLst>
              <a:ext uri="{FF2B5EF4-FFF2-40B4-BE49-F238E27FC236}">
                <a16:creationId xmlns:a16="http://schemas.microsoft.com/office/drawing/2014/main" id="{8125B4E9-BA30-4571-AB97-93CF700A7E14}"/>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55EA017F-EFBE-433E-A23D-28DB82985BFD}"/>
              </a:ext>
            </a:extLst>
          </p:cNvPr>
          <p:cNvSpPr>
            <a:spLocks noGrp="1"/>
          </p:cNvSpPr>
          <p:nvPr>
            <p:ph type="sldNum" sz="quarter" idx="12"/>
          </p:nvPr>
        </p:nvSpPr>
        <p:spPr/>
        <p:txBody>
          <a:bodyPr/>
          <a:lstStyle/>
          <a:p>
            <a:fld id="{B248EC9D-5697-4E5B-8ED7-1432B59ABEA1}" type="slidenum">
              <a:rPr lang="fr-CA" smtClean="0"/>
              <a:t>‹N°›</a:t>
            </a:fld>
            <a:endParaRPr lang="fr-CA"/>
          </a:p>
        </p:txBody>
      </p:sp>
    </p:spTree>
    <p:extLst>
      <p:ext uri="{BB962C8B-B14F-4D97-AF65-F5344CB8AC3E}">
        <p14:creationId xmlns:p14="http://schemas.microsoft.com/office/powerpoint/2010/main" val="3923216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D239FE0-7C23-49D6-9493-47D4D11FD0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Modifiez le style du titre</a:t>
            </a:r>
          </a:p>
        </p:txBody>
      </p:sp>
      <p:sp>
        <p:nvSpPr>
          <p:cNvPr id="3" name="Espace réservé du texte 2">
            <a:extLst>
              <a:ext uri="{FF2B5EF4-FFF2-40B4-BE49-F238E27FC236}">
                <a16:creationId xmlns:a16="http://schemas.microsoft.com/office/drawing/2014/main" id="{7A032DBC-96EA-4E25-A233-66395E3D7E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69442B95-01A5-48D3-BC5F-4DF713F266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83F41A-0AC9-46AE-80E5-213A985D2FBC}" type="datetimeFigureOut">
              <a:rPr lang="fr-CA" smtClean="0"/>
              <a:t>2026-05-21</a:t>
            </a:fld>
            <a:endParaRPr lang="fr-CA"/>
          </a:p>
        </p:txBody>
      </p:sp>
      <p:sp>
        <p:nvSpPr>
          <p:cNvPr id="5" name="Espace réservé du pied de page 4">
            <a:extLst>
              <a:ext uri="{FF2B5EF4-FFF2-40B4-BE49-F238E27FC236}">
                <a16:creationId xmlns:a16="http://schemas.microsoft.com/office/drawing/2014/main" id="{D689C65C-841D-41BE-BA1A-DCEA6F77C1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92D1C6A3-3E42-4155-8258-05F0292F3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48EC9D-5697-4E5B-8ED7-1432B59ABEA1}" type="slidenum">
              <a:rPr lang="fr-CA" smtClean="0"/>
              <a:t>‹N°›</a:t>
            </a:fld>
            <a:endParaRPr lang="fr-CA"/>
          </a:p>
        </p:txBody>
      </p:sp>
    </p:spTree>
    <p:extLst>
      <p:ext uri="{BB962C8B-B14F-4D97-AF65-F5344CB8AC3E}">
        <p14:creationId xmlns:p14="http://schemas.microsoft.com/office/powerpoint/2010/main" val="190705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C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oodle.usherbrooke.ca/course/view.php?id=30890#section-2"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042BC7E5-76DB-4826-8C07-4A49B6353F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479558"/>
            <a:ext cx="1861854" cy="717514"/>
            <a:chOff x="0" y="1479558"/>
            <a:chExt cx="1861854" cy="717514"/>
          </a:xfrm>
          <a:solidFill>
            <a:schemeClr val="bg1"/>
          </a:solidFill>
        </p:grpSpPr>
        <p:sp>
          <p:nvSpPr>
            <p:cNvPr id="11" name="Freeform: Shape 10">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47955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2" name="Freeform: Shape 11">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9192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a:p>
          </p:txBody>
        </p:sp>
      </p:grpSp>
      <p:sp>
        <p:nvSpPr>
          <p:cNvPr id="14" name="Freeform: Shape 13">
            <a:extLst>
              <a:ext uri="{FF2B5EF4-FFF2-40B4-BE49-F238E27FC236}">
                <a16:creationId xmlns:a16="http://schemas.microsoft.com/office/drawing/2014/main" id="{498F8FF6-43B4-494A-AF8F-123A4983E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18992" y="-34538"/>
            <a:ext cx="6655405" cy="6335470"/>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B06059C-C357-4011-82B9-9C01063013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5194" y="-23905"/>
            <a:ext cx="6705251" cy="6318526"/>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AFEC601-A132-47EE-B0C2-B38ACD9FC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6886" y="-23905"/>
            <a:ext cx="6705251" cy="6215019"/>
          </a:xfrm>
          <a:custGeom>
            <a:avLst/>
            <a:gdLst>
              <a:gd name="connsiteX0" fmla="*/ 1529549 w 6355652"/>
              <a:gd name="connsiteY0" fmla="*/ 0 h 5890980"/>
              <a:gd name="connsiteX1" fmla="*/ 4826104 w 6355652"/>
              <a:gd name="connsiteY1" fmla="*/ 0 h 5890980"/>
              <a:gd name="connsiteX2" fmla="*/ 4954579 w 6355652"/>
              <a:gd name="connsiteY2" fmla="*/ 78051 h 5890980"/>
              <a:gd name="connsiteX3" fmla="*/ 6355652 w 6355652"/>
              <a:gd name="connsiteY3" fmla="*/ 2713154 h 5890980"/>
              <a:gd name="connsiteX4" fmla="*/ 3177826 w 6355652"/>
              <a:gd name="connsiteY4" fmla="*/ 5890980 h 5890980"/>
              <a:gd name="connsiteX5" fmla="*/ 0 w 6355652"/>
              <a:gd name="connsiteY5" fmla="*/ 2713154 h 5890980"/>
              <a:gd name="connsiteX6" fmla="*/ 1401073 w 6355652"/>
              <a:gd name="connsiteY6" fmla="*/ 78051 h 5890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5890980">
                <a:moveTo>
                  <a:pt x="1529549" y="0"/>
                </a:moveTo>
                <a:lnTo>
                  <a:pt x="4826104" y="0"/>
                </a:lnTo>
                <a:lnTo>
                  <a:pt x="4954579" y="78051"/>
                </a:lnTo>
                <a:cubicBezTo>
                  <a:pt x="5799886" y="649129"/>
                  <a:pt x="6355652" y="1616239"/>
                  <a:pt x="6355652" y="2713154"/>
                </a:cubicBezTo>
                <a:cubicBezTo>
                  <a:pt x="6355652" y="4468219"/>
                  <a:pt x="4932891" y="5890980"/>
                  <a:pt x="3177826" y="5890980"/>
                </a:cubicBezTo>
                <a:cubicBezTo>
                  <a:pt x="1422761" y="5890980"/>
                  <a:pt x="0" y="4468219"/>
                  <a:pt x="0" y="2713154"/>
                </a:cubicBezTo>
                <a:cubicBezTo>
                  <a:pt x="0" y="1616239"/>
                  <a:pt x="555766" y="649129"/>
                  <a:pt x="1401073" y="78051"/>
                </a:cubicBezTo>
                <a:close/>
              </a:path>
            </a:pathLst>
          </a:cu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EECDF2D-3639-4EE9-A4F1-0D9F3235A2AD}"/>
              </a:ext>
            </a:extLst>
          </p:cNvPr>
          <p:cNvSpPr>
            <a:spLocks noGrp="1"/>
          </p:cNvSpPr>
          <p:nvPr>
            <p:ph type="ctrTitle"/>
          </p:nvPr>
        </p:nvSpPr>
        <p:spPr>
          <a:xfrm>
            <a:off x="2242409" y="895483"/>
            <a:ext cx="5786232" cy="3011190"/>
          </a:xfrm>
        </p:spPr>
        <p:txBody>
          <a:bodyPr>
            <a:normAutofit/>
          </a:bodyPr>
          <a:lstStyle/>
          <a:p>
            <a:r>
              <a:rPr lang="fr-CA" sz="3400" b="1" dirty="0">
                <a:solidFill>
                  <a:schemeClr val="bg1"/>
                </a:solidFill>
              </a:rPr>
              <a:t>Osez l’innovation pédagogique : le développement durable dans vos programmes d’études</a:t>
            </a:r>
            <a:br>
              <a:rPr lang="fr-CA" sz="3400" b="1" dirty="0">
                <a:solidFill>
                  <a:schemeClr val="bg1"/>
                </a:solidFill>
              </a:rPr>
            </a:br>
            <a:endParaRPr lang="fr-CA" sz="3400" dirty="0">
              <a:solidFill>
                <a:schemeClr val="bg1"/>
              </a:solidFill>
            </a:endParaRPr>
          </a:p>
        </p:txBody>
      </p:sp>
      <p:sp>
        <p:nvSpPr>
          <p:cNvPr id="3" name="Sous-titre 2">
            <a:extLst>
              <a:ext uri="{FF2B5EF4-FFF2-40B4-BE49-F238E27FC236}">
                <a16:creationId xmlns:a16="http://schemas.microsoft.com/office/drawing/2014/main" id="{B95294D7-A045-4C14-9634-F249C2A7B843}"/>
              </a:ext>
            </a:extLst>
          </p:cNvPr>
          <p:cNvSpPr>
            <a:spLocks noGrp="1"/>
          </p:cNvSpPr>
          <p:nvPr>
            <p:ph type="subTitle" idx="1"/>
          </p:nvPr>
        </p:nvSpPr>
        <p:spPr>
          <a:xfrm>
            <a:off x="2466270" y="4142096"/>
            <a:ext cx="5338511" cy="1055142"/>
          </a:xfrm>
        </p:spPr>
        <p:txBody>
          <a:bodyPr vert="horz" lIns="91440" tIns="45720" rIns="91440" bIns="45720" rtlCol="0">
            <a:normAutofit/>
          </a:bodyPr>
          <a:lstStyle/>
          <a:p>
            <a:r>
              <a:rPr lang="fr-CA" sz="2000" dirty="0">
                <a:solidFill>
                  <a:schemeClr val="bg1"/>
                </a:solidFill>
              </a:rPr>
              <a:t>Rendez-vous CP</a:t>
            </a:r>
          </a:p>
          <a:p>
            <a:r>
              <a:rPr lang="fr-CA" sz="2000" dirty="0">
                <a:solidFill>
                  <a:schemeClr val="bg1"/>
                </a:solidFill>
              </a:rPr>
              <a:t>13 juin 2026</a:t>
            </a:r>
          </a:p>
        </p:txBody>
      </p:sp>
      <p:sp>
        <p:nvSpPr>
          <p:cNvPr id="20" name="Graphic 212">
            <a:extLst>
              <a:ext uri="{FF2B5EF4-FFF2-40B4-BE49-F238E27FC236}">
                <a16:creationId xmlns:a16="http://schemas.microsoft.com/office/drawing/2014/main" id="{279CAF82-0ECF-42BE-8F37-F71941E5D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4716" y="188494"/>
            <a:ext cx="1048371" cy="104837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218E095B-4870-4AD5-9C41-C16D59523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4716" y="188494"/>
            <a:ext cx="1048371" cy="104837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583101" y="3578317"/>
            <a:ext cx="1054466" cy="469689"/>
            <a:chOff x="9841624" y="4115729"/>
            <a:chExt cx="602169" cy="268223"/>
          </a:xfrm>
          <a:solidFill>
            <a:schemeClr val="bg1"/>
          </a:solidFill>
        </p:grpSpPr>
        <p:sp>
          <p:nvSpPr>
            <p:cNvPr id="25" name="Freeform: Shape 24">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1" name="Oval 30">
            <a:extLst>
              <a:ext uri="{FF2B5EF4-FFF2-40B4-BE49-F238E27FC236}">
                <a16:creationId xmlns:a16="http://schemas.microsoft.com/office/drawing/2014/main" id="{033BC44A-0661-43B4-9C14-FD5963C22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4525" y="4910353"/>
            <a:ext cx="468090" cy="468090"/>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Oval 32">
            <a:extLst>
              <a:ext uri="{FF2B5EF4-FFF2-40B4-BE49-F238E27FC236}">
                <a16:creationId xmlns:a16="http://schemas.microsoft.com/office/drawing/2014/main" id="{BE8CB2F0-2F5A-4EBD-B214-E0309C31F5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4525" y="4910353"/>
            <a:ext cx="468090" cy="468090"/>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Freeform: Shape 34">
            <a:extLst>
              <a:ext uri="{FF2B5EF4-FFF2-40B4-BE49-F238E27FC236}">
                <a16:creationId xmlns:a16="http://schemas.microsoft.com/office/drawing/2014/main" id="{FFD3887D-244B-4EC4-9208-E304984C5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2467" y="4200769"/>
            <a:ext cx="2769534" cy="2657232"/>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7" name="Freeform: Shape 36">
            <a:extLst>
              <a:ext uri="{FF2B5EF4-FFF2-40B4-BE49-F238E27FC236}">
                <a16:creationId xmlns:a16="http://schemas.microsoft.com/office/drawing/2014/main" id="{97224C31-855E-4593-8A58-5B2B0CC4F5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2467" y="4200769"/>
            <a:ext cx="2769534" cy="2657232"/>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 name="Sous-titre 2">
            <a:extLst>
              <a:ext uri="{FF2B5EF4-FFF2-40B4-BE49-F238E27FC236}">
                <a16:creationId xmlns:a16="http://schemas.microsoft.com/office/drawing/2014/main" id="{68305630-EC7F-E41D-BD4B-53E352147BB4}"/>
              </a:ext>
            </a:extLst>
          </p:cNvPr>
          <p:cNvSpPr txBox="1">
            <a:spLocks/>
          </p:cNvSpPr>
          <p:nvPr/>
        </p:nvSpPr>
        <p:spPr>
          <a:xfrm>
            <a:off x="8028641" y="5572922"/>
            <a:ext cx="5338511" cy="1055142"/>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CA" sz="2000" b="1" dirty="0"/>
              <a:t>Marie-Sara Soukpa</a:t>
            </a:r>
          </a:p>
          <a:p>
            <a:r>
              <a:rPr lang="fr-CA" sz="1400" dirty="0"/>
              <a:t>Conseillère pédagogique en</a:t>
            </a:r>
          </a:p>
          <a:p>
            <a:r>
              <a:rPr lang="fr-CA" sz="1400" dirty="0"/>
              <a:t> développement durable</a:t>
            </a:r>
          </a:p>
          <a:p>
            <a:r>
              <a:rPr lang="fr-CA" sz="1400" dirty="0"/>
              <a:t>Université de Sherbrooke</a:t>
            </a:r>
          </a:p>
        </p:txBody>
      </p:sp>
    </p:spTree>
    <p:extLst>
      <p:ext uri="{BB962C8B-B14F-4D97-AF65-F5344CB8AC3E}">
        <p14:creationId xmlns:p14="http://schemas.microsoft.com/office/powerpoint/2010/main" val="95408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re 1">
            <a:extLst>
              <a:ext uri="{FF2B5EF4-FFF2-40B4-BE49-F238E27FC236}">
                <a16:creationId xmlns:a16="http://schemas.microsoft.com/office/drawing/2014/main" id="{8B1F3ED1-AB92-B938-B7C2-9688A6213AB2}"/>
              </a:ext>
            </a:extLst>
          </p:cNvPr>
          <p:cNvSpPr>
            <a:spLocks noGrp="1"/>
          </p:cNvSpPr>
          <p:nvPr>
            <p:ph type="title"/>
          </p:nvPr>
        </p:nvSpPr>
        <p:spPr>
          <a:xfrm>
            <a:off x="1156851" y="637762"/>
            <a:ext cx="9888496" cy="900131"/>
          </a:xfrm>
        </p:spPr>
        <p:txBody>
          <a:bodyPr anchor="t">
            <a:normAutofit fontScale="90000"/>
          </a:bodyPr>
          <a:lstStyle/>
          <a:p>
            <a:r>
              <a:rPr lang="fr-CA" sz="4000" dirty="0">
                <a:solidFill>
                  <a:schemeClr val="bg1"/>
                </a:solidFill>
              </a:rPr>
              <a:t>Partage d’expériences : Le DD dans le EMBA (suite)</a:t>
            </a:r>
          </a:p>
        </p:txBody>
      </p:sp>
      <p:sp>
        <p:nvSpPr>
          <p:cNvPr id="11" name="Rectangle 10">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849AD058-9057-41E2-540E-3E7C7F5099F3}"/>
              </a:ext>
            </a:extLst>
          </p:cNvPr>
          <p:cNvSpPr>
            <a:spLocks noGrp="1"/>
          </p:cNvSpPr>
          <p:nvPr>
            <p:ph idx="1"/>
          </p:nvPr>
        </p:nvSpPr>
        <p:spPr>
          <a:xfrm>
            <a:off x="85726" y="2207225"/>
            <a:ext cx="11753850" cy="3959619"/>
          </a:xfrm>
        </p:spPr>
        <p:txBody>
          <a:bodyPr numCol="2">
            <a:noAutofit/>
          </a:bodyPr>
          <a:lstStyle/>
          <a:p>
            <a:r>
              <a:rPr lang="fr-CA" sz="1800" b="1" dirty="0"/>
              <a:t>Phase : Diagnostic </a:t>
            </a:r>
          </a:p>
          <a:p>
            <a:pPr lvl="1"/>
            <a:r>
              <a:rPr lang="fr-CA" sz="1800" dirty="0"/>
              <a:t>Création d’</a:t>
            </a:r>
            <a:r>
              <a:rPr lang="fr-CA" sz="1800" b="1" dirty="0"/>
              <a:t>un site Moodle </a:t>
            </a:r>
            <a:r>
              <a:rPr lang="fr-CA" sz="1800" dirty="0"/>
              <a:t>pour le suivi du projet par l’équipe et le personnel enseignant ; </a:t>
            </a:r>
          </a:p>
          <a:p>
            <a:pPr lvl="1"/>
            <a:r>
              <a:rPr lang="fr-CA" sz="1800" dirty="0"/>
              <a:t>Communication sur l’initiative FIP au personnel enseignant par l’entremise d’une </a:t>
            </a:r>
            <a:r>
              <a:rPr lang="fr-CA" sz="1800" b="1" dirty="0"/>
              <a:t>vidéo</a:t>
            </a:r>
            <a:r>
              <a:rPr lang="fr-CA" sz="1800" dirty="0"/>
              <a:t>; </a:t>
            </a:r>
          </a:p>
          <a:p>
            <a:pPr lvl="1"/>
            <a:r>
              <a:rPr lang="fr-CA" sz="1800" dirty="0"/>
              <a:t>Conception et administration d’un </a:t>
            </a:r>
            <a:r>
              <a:rPr lang="fr-CA" sz="1800" b="1" dirty="0"/>
              <a:t>questionnaire sur les postures en développement durable</a:t>
            </a:r>
            <a:r>
              <a:rPr lang="fr-CA" sz="1800" dirty="0"/>
              <a:t> pour le personnel enseignant ;</a:t>
            </a:r>
          </a:p>
          <a:p>
            <a:pPr lvl="1"/>
            <a:r>
              <a:rPr lang="fr-CA" sz="1800" dirty="0"/>
              <a:t>Conception et administration d’un </a:t>
            </a:r>
            <a:r>
              <a:rPr lang="fr-CA" sz="1800" b="1" dirty="0"/>
              <a:t>questionnaire sur les cours du EMBA et les Objectifs de développement durable (ODD</a:t>
            </a:r>
            <a:r>
              <a:rPr lang="fr-CA" sz="1800" dirty="0"/>
              <a:t>) auprès du personnel enseignant ;</a:t>
            </a:r>
          </a:p>
          <a:p>
            <a:pPr lvl="1"/>
            <a:r>
              <a:rPr lang="fr-CA" sz="1800" dirty="0"/>
              <a:t>Création </a:t>
            </a:r>
            <a:r>
              <a:rPr lang="fr-CA" sz="1800" b="1" dirty="0"/>
              <a:t>d’un outil interactif sur les ODD </a:t>
            </a:r>
            <a:r>
              <a:rPr lang="fr-CA" sz="1800" dirty="0"/>
              <a:t>accompagnés d’exemples d’application en gestion ;</a:t>
            </a:r>
          </a:p>
          <a:p>
            <a:pPr lvl="1"/>
            <a:r>
              <a:rPr lang="fr-CA" sz="1800" dirty="0"/>
              <a:t>Analyse, conclusions et recommandations à la suite des deux questionnaires. </a:t>
            </a:r>
            <a:endParaRPr lang="fr-CA" sz="1800" b="1" dirty="0"/>
          </a:p>
          <a:p>
            <a:r>
              <a:rPr lang="fr-CA" sz="1800" b="1" dirty="0"/>
              <a:t>Phase : Intégration </a:t>
            </a:r>
          </a:p>
          <a:p>
            <a:pPr lvl="1"/>
            <a:r>
              <a:rPr lang="fr-CA" sz="1800" dirty="0"/>
              <a:t>Présentation d’une </a:t>
            </a:r>
            <a:r>
              <a:rPr lang="fr-CA" sz="1800" b="1" dirty="0"/>
              <a:t>revue de littérature </a:t>
            </a:r>
            <a:r>
              <a:rPr lang="fr-CA" sz="1800" dirty="0"/>
              <a:t>sur l’intégration des ODD dans les universités par une étudiante au doctorat à l’École de gestion en lien avec sa thèse de doctorat.</a:t>
            </a:r>
          </a:p>
          <a:p>
            <a:pPr lvl="1"/>
            <a:r>
              <a:rPr lang="fr-CA" sz="1800" dirty="0"/>
              <a:t>Recherches documentaires et lectures à la suite de la revue de littérature ;</a:t>
            </a:r>
          </a:p>
          <a:p>
            <a:pPr lvl="1"/>
            <a:r>
              <a:rPr lang="fr-CA" sz="1800" dirty="0"/>
              <a:t>Développement </a:t>
            </a:r>
            <a:r>
              <a:rPr lang="fr-CA" sz="1800" b="1" dirty="0"/>
              <a:t>d’une compétence du ou de la gestionnaire responsable </a:t>
            </a:r>
            <a:r>
              <a:rPr lang="fr-CA" sz="1800" dirty="0"/>
              <a:t>intitulée : Gérer l’organisation de manière responsable sur les plans économique, social et environnemental ;</a:t>
            </a:r>
          </a:p>
          <a:p>
            <a:pPr lvl="1"/>
            <a:r>
              <a:rPr lang="fr-CA" sz="1800" dirty="0"/>
              <a:t>Développement d’une </a:t>
            </a:r>
            <a:r>
              <a:rPr lang="fr-CA" sz="1800" b="1" dirty="0"/>
              <a:t>échelle de catégorisation </a:t>
            </a:r>
            <a:r>
              <a:rPr lang="fr-CA" sz="1800" dirty="0"/>
              <a:t>du développement durable ;</a:t>
            </a:r>
          </a:p>
        </p:txBody>
      </p:sp>
    </p:spTree>
    <p:extLst>
      <p:ext uri="{BB962C8B-B14F-4D97-AF65-F5344CB8AC3E}">
        <p14:creationId xmlns:p14="http://schemas.microsoft.com/office/powerpoint/2010/main" val="618092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6CC950-E6D5-1E16-953B-4893401E4EDD}"/>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86BDE40-6EC1-8A79-BF64-8CC5F8C781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re 1">
            <a:extLst>
              <a:ext uri="{FF2B5EF4-FFF2-40B4-BE49-F238E27FC236}">
                <a16:creationId xmlns:a16="http://schemas.microsoft.com/office/drawing/2014/main" id="{DDA38DC1-EF84-F140-496E-E2D758A2B5FE}"/>
              </a:ext>
            </a:extLst>
          </p:cNvPr>
          <p:cNvSpPr>
            <a:spLocks noGrp="1"/>
          </p:cNvSpPr>
          <p:nvPr>
            <p:ph type="title"/>
          </p:nvPr>
        </p:nvSpPr>
        <p:spPr>
          <a:xfrm>
            <a:off x="1156851" y="637762"/>
            <a:ext cx="9888496" cy="900131"/>
          </a:xfrm>
        </p:spPr>
        <p:txBody>
          <a:bodyPr anchor="t">
            <a:normAutofit fontScale="90000"/>
          </a:bodyPr>
          <a:lstStyle/>
          <a:p>
            <a:r>
              <a:rPr lang="fr-CA" sz="4000" dirty="0">
                <a:solidFill>
                  <a:schemeClr val="bg1"/>
                </a:solidFill>
              </a:rPr>
              <a:t>Partage d’expériences : Le DD dans le EMBA (suite)</a:t>
            </a:r>
          </a:p>
        </p:txBody>
      </p:sp>
      <p:sp>
        <p:nvSpPr>
          <p:cNvPr id="11" name="Rectangle 10">
            <a:extLst>
              <a:ext uri="{FF2B5EF4-FFF2-40B4-BE49-F238E27FC236}">
                <a16:creationId xmlns:a16="http://schemas.microsoft.com/office/drawing/2014/main" id="{04379C48-E260-4521-3C37-6D83B82B4B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558DEDD-A7FF-60BF-3C36-DB2D16DE0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7A0126E8-8C54-C26E-99F1-F016A789AFBB}"/>
              </a:ext>
            </a:extLst>
          </p:cNvPr>
          <p:cNvSpPr>
            <a:spLocks noGrp="1"/>
          </p:cNvSpPr>
          <p:nvPr>
            <p:ph idx="1"/>
          </p:nvPr>
        </p:nvSpPr>
        <p:spPr>
          <a:xfrm>
            <a:off x="552450" y="2207225"/>
            <a:ext cx="11287125" cy="4460275"/>
          </a:xfrm>
        </p:spPr>
        <p:txBody>
          <a:bodyPr numCol="2">
            <a:noAutofit/>
          </a:bodyPr>
          <a:lstStyle/>
          <a:p>
            <a:r>
              <a:rPr lang="fr-CA" sz="2000" b="1" dirty="0"/>
              <a:t>Phase : Évaluation de la démarche</a:t>
            </a:r>
            <a:endParaRPr lang="fr-CA" sz="2000" dirty="0"/>
          </a:p>
          <a:p>
            <a:pPr lvl="1"/>
            <a:r>
              <a:rPr lang="fr-CA" sz="2000" dirty="0"/>
              <a:t>Production de deux rapports.</a:t>
            </a:r>
          </a:p>
          <a:p>
            <a:pPr lvl="1"/>
            <a:endParaRPr lang="fr-CA" sz="2000" dirty="0"/>
          </a:p>
          <a:p>
            <a:r>
              <a:rPr lang="fr-CA" sz="2000" b="1" dirty="0"/>
              <a:t>Phase : Retombées du projet</a:t>
            </a:r>
          </a:p>
          <a:p>
            <a:pPr lvl="1"/>
            <a:r>
              <a:rPr lang="fr-CA" sz="2000" dirty="0"/>
              <a:t>Partage de l’outil interactif sur les ODD ;</a:t>
            </a:r>
          </a:p>
          <a:p>
            <a:pPr lvl="1"/>
            <a:r>
              <a:rPr lang="fr-CA" sz="2000" dirty="0"/>
              <a:t>Ambition de mettre en œuvre le plan d’action dans le EMBA actuel.</a:t>
            </a:r>
          </a:p>
          <a:p>
            <a:pPr lvl="1"/>
            <a:r>
              <a:rPr lang="fr-CA" sz="2000" dirty="0"/>
              <a:t>Ambition de tester les outils réalisés dans le cadre du FIP à travers le EMBA.</a:t>
            </a:r>
          </a:p>
          <a:p>
            <a:pPr lvl="1"/>
            <a:r>
              <a:rPr lang="fr-CA" sz="2000" dirty="0"/>
              <a:t>Ambition de profiter du processus d’évaluation périodique pour intégrer davantage et à plus long terme le développement durable dans le EMBA.</a:t>
            </a:r>
          </a:p>
          <a:p>
            <a:endParaRPr lang="fr-CA" sz="2000" dirty="0"/>
          </a:p>
          <a:p>
            <a:endParaRPr lang="fr-CA" sz="2000" dirty="0"/>
          </a:p>
        </p:txBody>
      </p:sp>
      <p:pic>
        <p:nvPicPr>
          <p:cNvPr id="2" name="Image 1" descr="Une image contenant texte, capture d’écran, logiciel, Icône d’ordinateur&#10;&#10;Description générée automatiquement">
            <a:hlinkClick r:id="rId3"/>
            <a:extLst>
              <a:ext uri="{FF2B5EF4-FFF2-40B4-BE49-F238E27FC236}">
                <a16:creationId xmlns:a16="http://schemas.microsoft.com/office/drawing/2014/main" id="{1D296604-6D9B-518D-BBA0-F7FFCB172957}"/>
              </a:ext>
            </a:extLst>
          </p:cNvPr>
          <p:cNvPicPr>
            <a:picLocks noChangeAspect="1"/>
          </p:cNvPicPr>
          <p:nvPr/>
        </p:nvPicPr>
        <p:blipFill rotWithShape="1">
          <a:blip r:embed="rId4"/>
          <a:srcRect l="16530" t="12406" b="5004"/>
          <a:stretch>
            <a:fillRect/>
          </a:stretch>
        </p:blipFill>
        <p:spPr>
          <a:xfrm>
            <a:off x="6387637" y="2668612"/>
            <a:ext cx="5451943" cy="3034029"/>
          </a:xfrm>
          <a:prstGeom prst="rect">
            <a:avLst/>
          </a:prstGeom>
        </p:spPr>
      </p:pic>
    </p:spTree>
    <p:extLst>
      <p:ext uri="{BB962C8B-B14F-4D97-AF65-F5344CB8AC3E}">
        <p14:creationId xmlns:p14="http://schemas.microsoft.com/office/powerpoint/2010/main" val="1268060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6C795C-CE8E-E86C-56F9-4DFD813C36D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0E1A0AEA-BBB8-5AD7-677C-E262540B5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re 1">
            <a:extLst>
              <a:ext uri="{FF2B5EF4-FFF2-40B4-BE49-F238E27FC236}">
                <a16:creationId xmlns:a16="http://schemas.microsoft.com/office/drawing/2014/main" id="{ABD53676-8DEE-6C7F-96D5-0B6179D487C0}"/>
              </a:ext>
            </a:extLst>
          </p:cNvPr>
          <p:cNvSpPr>
            <a:spLocks noGrp="1"/>
          </p:cNvSpPr>
          <p:nvPr>
            <p:ph type="title"/>
          </p:nvPr>
        </p:nvSpPr>
        <p:spPr>
          <a:xfrm>
            <a:off x="1156851" y="637762"/>
            <a:ext cx="9888496" cy="900131"/>
          </a:xfrm>
        </p:spPr>
        <p:txBody>
          <a:bodyPr anchor="t">
            <a:normAutofit/>
          </a:bodyPr>
          <a:lstStyle/>
          <a:p>
            <a:r>
              <a:rPr lang="fr-CA" sz="4000" dirty="0">
                <a:solidFill>
                  <a:schemeClr val="bg1"/>
                </a:solidFill>
              </a:rPr>
              <a:t>Un projet réussi mais des défis importants</a:t>
            </a:r>
          </a:p>
        </p:txBody>
      </p:sp>
      <p:sp>
        <p:nvSpPr>
          <p:cNvPr id="11" name="Rectangle 10">
            <a:extLst>
              <a:ext uri="{FF2B5EF4-FFF2-40B4-BE49-F238E27FC236}">
                <a16:creationId xmlns:a16="http://schemas.microsoft.com/office/drawing/2014/main" id="{CB6C47EE-B403-5C7F-7ECE-FB3932924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906548D-7295-A529-908F-F6446648C9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7D09BFE9-C319-985A-AAD7-F9A6DA127675}"/>
              </a:ext>
            </a:extLst>
          </p:cNvPr>
          <p:cNvSpPr>
            <a:spLocks noGrp="1"/>
          </p:cNvSpPr>
          <p:nvPr>
            <p:ph idx="1"/>
          </p:nvPr>
        </p:nvSpPr>
        <p:spPr>
          <a:xfrm>
            <a:off x="552450" y="2207225"/>
            <a:ext cx="11287125" cy="3959619"/>
          </a:xfrm>
        </p:spPr>
        <p:txBody>
          <a:bodyPr numCol="1">
            <a:noAutofit/>
          </a:bodyPr>
          <a:lstStyle/>
          <a:p>
            <a:r>
              <a:rPr lang="fr-CA" sz="2100" dirty="0"/>
              <a:t>Mon arrivée en poste en mai 2022 – projet débute en juin 2022 ;</a:t>
            </a:r>
          </a:p>
          <a:p>
            <a:r>
              <a:rPr lang="fr-CA" sz="2100" dirty="0"/>
              <a:t>Difficulté à demeurer dans la poste d’accompagnement et non de création – tout le long du projet ; </a:t>
            </a:r>
          </a:p>
          <a:p>
            <a:r>
              <a:rPr lang="fr-CA" sz="2100" dirty="0"/>
              <a:t>Faire entendre sa voix : pas un enjeu en soi mais il fallait oser ;</a:t>
            </a:r>
          </a:p>
          <a:p>
            <a:r>
              <a:rPr lang="fr-CA" sz="2100" dirty="0"/>
              <a:t>Lourdes rencontres de travail parfois, car de multiples essais-erreurs ;</a:t>
            </a:r>
          </a:p>
          <a:p>
            <a:r>
              <a:rPr lang="fr-CA" sz="2100" dirty="0"/>
              <a:t>Beaucoup d’heures sur le projet, plus que ce qui était prévu au départ ;</a:t>
            </a:r>
          </a:p>
          <a:p>
            <a:r>
              <a:rPr lang="fr-CA" sz="2100" dirty="0"/>
              <a:t>Changement de direction du CLB en cours de projet ;</a:t>
            </a:r>
          </a:p>
          <a:p>
            <a:r>
              <a:rPr lang="fr-CA" sz="2100" dirty="0"/>
              <a:t>Méconnaissance des processus institutionnels liés au programme : EMBA sur le bord d’amorcer son processus d’évaluation périodique.</a:t>
            </a:r>
          </a:p>
          <a:p>
            <a:endParaRPr lang="fr-CA" sz="2100" dirty="0"/>
          </a:p>
          <a:p>
            <a:endParaRPr lang="fr-CA" sz="2100" dirty="0"/>
          </a:p>
        </p:txBody>
      </p:sp>
    </p:spTree>
    <p:extLst>
      <p:ext uri="{BB962C8B-B14F-4D97-AF65-F5344CB8AC3E}">
        <p14:creationId xmlns:p14="http://schemas.microsoft.com/office/powerpoint/2010/main" val="3266580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938087-BDBA-CE6E-CD65-23229CF1652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8A50A41-5AA1-2445-097F-F323F9D342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67843A6-B7F6-A987-5A4E-B818301996C0}"/>
              </a:ext>
            </a:extLst>
          </p:cNvPr>
          <p:cNvSpPr>
            <a:spLocks noGrp="1"/>
          </p:cNvSpPr>
          <p:nvPr>
            <p:ph type="title"/>
          </p:nvPr>
        </p:nvSpPr>
        <p:spPr>
          <a:xfrm>
            <a:off x="1156851" y="637762"/>
            <a:ext cx="9888496" cy="900131"/>
          </a:xfrm>
        </p:spPr>
        <p:txBody>
          <a:bodyPr anchor="t">
            <a:normAutofit/>
          </a:bodyPr>
          <a:lstStyle/>
          <a:p>
            <a:r>
              <a:rPr lang="fr-CA" sz="4000" dirty="0">
                <a:solidFill>
                  <a:schemeClr val="bg1"/>
                </a:solidFill>
              </a:rPr>
              <a:t>Partage d’expériences : Le DD en informatique</a:t>
            </a:r>
          </a:p>
        </p:txBody>
      </p:sp>
      <p:sp>
        <p:nvSpPr>
          <p:cNvPr id="10" name="Rectangle 9">
            <a:extLst>
              <a:ext uri="{FF2B5EF4-FFF2-40B4-BE49-F238E27FC236}">
                <a16:creationId xmlns:a16="http://schemas.microsoft.com/office/drawing/2014/main" id="{4EBECB38-FE71-19C4-A4C5-8A11D7346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9596FC1-5A83-7F88-FA27-D04D2AF09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3088B0A8-D53C-02F7-3E0B-DF169AAD59D9}"/>
              </a:ext>
            </a:extLst>
          </p:cNvPr>
          <p:cNvSpPr>
            <a:spLocks noGrp="1"/>
          </p:cNvSpPr>
          <p:nvPr>
            <p:ph idx="1"/>
          </p:nvPr>
        </p:nvSpPr>
        <p:spPr>
          <a:xfrm>
            <a:off x="1155548" y="2217343"/>
            <a:ext cx="9880893" cy="4459682"/>
          </a:xfrm>
        </p:spPr>
        <p:txBody>
          <a:bodyPr>
            <a:normAutofit/>
          </a:bodyPr>
          <a:lstStyle/>
          <a:p>
            <a:r>
              <a:rPr lang="fr-CA" sz="2000" dirty="0"/>
              <a:t>Sollicitation d’une chargée de cours face à son constat : il manque du DD dans les cours en informatique ;</a:t>
            </a:r>
          </a:p>
          <a:p>
            <a:r>
              <a:rPr lang="fr-CA" sz="2000" dirty="0"/>
              <a:t>Début de la collaboration avec les 2 personnes chargées du cours ;</a:t>
            </a:r>
          </a:p>
          <a:p>
            <a:r>
              <a:rPr lang="fr-CA" sz="2000" dirty="0"/>
              <a:t>Rôle qu’adopte la CP face aux craintes du personnel enseignant : prend en charge la séance au début. Cependant, appropriation de la séance par les personnes enseignantes par la suite ; </a:t>
            </a:r>
          </a:p>
          <a:p>
            <a:r>
              <a:rPr lang="fr-CA" sz="2000" dirty="0"/>
              <a:t>Diffusion de l’expérience dans le département : mise sur pied d’un comité pour une réflexion plus grande sur l’intégration du DD dans les baccalauréats en informatique ; </a:t>
            </a:r>
          </a:p>
          <a:p>
            <a:r>
              <a:rPr lang="fr-CA" sz="2000" dirty="0"/>
              <a:t>Rencontres de travail au 6-8 semaines, présence très assidue du comité, implication dans les rencontres et dans les expérimentations dans les différentes activités pédagogiques.</a:t>
            </a:r>
          </a:p>
        </p:txBody>
      </p:sp>
    </p:spTree>
    <p:extLst>
      <p:ext uri="{BB962C8B-B14F-4D97-AF65-F5344CB8AC3E}">
        <p14:creationId xmlns:p14="http://schemas.microsoft.com/office/powerpoint/2010/main" val="1556471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02DBED-2FB3-2EDB-7BFE-BAC7B959DE4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FB856C7-38DB-A945-B3CB-AAFB321E2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E504EF7-37F3-A432-44C2-A97C1B86ADB8}"/>
              </a:ext>
            </a:extLst>
          </p:cNvPr>
          <p:cNvSpPr>
            <a:spLocks noGrp="1"/>
          </p:cNvSpPr>
          <p:nvPr>
            <p:ph type="title"/>
          </p:nvPr>
        </p:nvSpPr>
        <p:spPr>
          <a:xfrm>
            <a:off x="1156851" y="637762"/>
            <a:ext cx="9888496" cy="900131"/>
          </a:xfrm>
        </p:spPr>
        <p:txBody>
          <a:bodyPr anchor="t">
            <a:normAutofit fontScale="90000"/>
          </a:bodyPr>
          <a:lstStyle/>
          <a:p>
            <a:r>
              <a:rPr lang="fr-CA" sz="4000" dirty="0">
                <a:solidFill>
                  <a:schemeClr val="bg1"/>
                </a:solidFill>
              </a:rPr>
              <a:t>Partage d’expériences : Le DD en informatique (suite)</a:t>
            </a:r>
          </a:p>
        </p:txBody>
      </p:sp>
      <p:sp>
        <p:nvSpPr>
          <p:cNvPr id="10" name="Rectangle 9">
            <a:extLst>
              <a:ext uri="{FF2B5EF4-FFF2-40B4-BE49-F238E27FC236}">
                <a16:creationId xmlns:a16="http://schemas.microsoft.com/office/drawing/2014/main" id="{EC9D5754-C787-2643-B9D7-C3135564B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FE6C7AC-14BF-0B87-C0E0-8604A5788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9E83FCE4-34D5-AF1A-D2E6-0271F04CB9E8}"/>
              </a:ext>
            </a:extLst>
          </p:cNvPr>
          <p:cNvSpPr>
            <a:spLocks noGrp="1"/>
          </p:cNvSpPr>
          <p:nvPr>
            <p:ph idx="1"/>
          </p:nvPr>
        </p:nvSpPr>
        <p:spPr>
          <a:xfrm>
            <a:off x="1155548" y="2217343"/>
            <a:ext cx="9880893" cy="4346017"/>
          </a:xfrm>
        </p:spPr>
        <p:txBody>
          <a:bodyPr>
            <a:normAutofit/>
          </a:bodyPr>
          <a:lstStyle/>
          <a:p>
            <a:r>
              <a:rPr lang="fr-CA" sz="2100" dirty="0"/>
              <a:t>Présentation des travaux du comité et de ses ambitions à assemblée départementale : accueilli favorablement ; </a:t>
            </a:r>
          </a:p>
          <a:p>
            <a:r>
              <a:rPr lang="fr-CA" sz="2100" dirty="0"/>
              <a:t>Discussion pour lancer un projet pilote afin de mettre progressivement en œuvre les changements liés au DD ;</a:t>
            </a:r>
          </a:p>
          <a:p>
            <a:r>
              <a:rPr lang="fr-CA" sz="2100" dirty="0"/>
              <a:t>Malgré tout, moins de prise de la CP en DD sur les jalons à franchir ; </a:t>
            </a:r>
          </a:p>
          <a:p>
            <a:r>
              <a:rPr lang="fr-CA" sz="2100" dirty="0"/>
              <a:t>Le département connait de nouveaux défis liés à l’intégrité intellectuelle et au travail d’équipe : le DD prend le bord. Le comité ne se réunit plus car le département est secoué de l’intérieur.</a:t>
            </a:r>
          </a:p>
        </p:txBody>
      </p:sp>
    </p:spTree>
    <p:extLst>
      <p:ext uri="{BB962C8B-B14F-4D97-AF65-F5344CB8AC3E}">
        <p14:creationId xmlns:p14="http://schemas.microsoft.com/office/powerpoint/2010/main" val="1487872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AEBFCD5-5356-4326-8D39-8235A46CD7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0809" y="1187311"/>
            <a:ext cx="5089552" cy="4483379"/>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6814848-248A-47DD-88E0-95099D951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301" y="1178924"/>
            <a:ext cx="5089552" cy="448337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18BDA89-0D2C-4C4E-99F6-D7A220FE48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3787" y="1130846"/>
            <a:ext cx="5039475" cy="4439266"/>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aphic 38">
            <a:extLst>
              <a:ext uri="{FF2B5EF4-FFF2-40B4-BE49-F238E27FC236}">
                <a16:creationId xmlns:a16="http://schemas.microsoft.com/office/drawing/2014/main" id="{6B67BE95-96EF-433C-9F29-B0732AA6B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40" y="1424181"/>
            <a:ext cx="1355538" cy="503582"/>
            <a:chOff x="2267504" y="2540250"/>
            <a:chExt cx="1990951" cy="739640"/>
          </a:xfrm>
          <a:solidFill>
            <a:schemeClr val="bg1"/>
          </a:solidFill>
        </p:grpSpPr>
        <p:sp>
          <p:nvSpPr>
            <p:cNvPr id="17" name="Freeform: Shape 16">
              <a:extLst>
                <a:ext uri="{FF2B5EF4-FFF2-40B4-BE49-F238E27FC236}">
                  <a16:creationId xmlns:a16="http://schemas.microsoft.com/office/drawing/2014/main" id="{AD324976-1596-4B76-A61C-5626816B24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8" name="Freeform: Shape 17">
              <a:extLst>
                <a:ext uri="{FF2B5EF4-FFF2-40B4-BE49-F238E27FC236}">
                  <a16:creationId xmlns:a16="http://schemas.microsoft.com/office/drawing/2014/main" id="{C44DEF24-FB22-48A2-8257-B97AD7E1A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0" name="Graphic 212">
            <a:extLst>
              <a:ext uri="{FF2B5EF4-FFF2-40B4-BE49-F238E27FC236}">
                <a16:creationId xmlns:a16="http://schemas.microsoft.com/office/drawing/2014/main" id="{7CE98B01-ED41-482F-AFA1-19C7FA7C04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B9CABDD0-8DF6-4974-A224-9A2A81778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02502" y="629793"/>
            <a:ext cx="914565" cy="914565"/>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4">
            <a:extLst>
              <a:ext uri="{FF2B5EF4-FFF2-40B4-BE49-F238E27FC236}">
                <a16:creationId xmlns:a16="http://schemas.microsoft.com/office/drawing/2014/main" id="{D6E8B984-55B9-4A62-A043-997D00F0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32680" y="5188771"/>
            <a:ext cx="1076787" cy="1076789"/>
            <a:chOff x="5829300" y="3162300"/>
            <a:chExt cx="532256" cy="532257"/>
          </a:xfrm>
          <a:solidFill>
            <a:schemeClr val="bg1"/>
          </a:solidFill>
        </p:grpSpPr>
        <p:sp>
          <p:nvSpPr>
            <p:cNvPr id="25" name="Freeform: Shape 24">
              <a:extLst>
                <a:ext uri="{FF2B5EF4-FFF2-40B4-BE49-F238E27FC236}">
                  <a16:creationId xmlns:a16="http://schemas.microsoft.com/office/drawing/2014/main" id="{D4FAF4A8-82EB-4F6F-B601-43EBF0BD1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26F2473F-E069-4558-9B41-E285BBE03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C9A4A76-2C9F-486C-9663-6A30A022D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8431DC7-D4CB-479A-AFA4-5B0C597A2E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30755DA1-6F28-4612-A4A7-B915468C6D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4616ED79-5475-49E6-A5FE-8D9DB12FB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21DCEB47-7140-4682-8DBF-7667BE28F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EA931BD3-5A56-42F2-B6B5-647B28D1C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820E4C8E-4190-498D-9556-6DA668A81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54B2F30F-0B57-4D60-A087-CD6A471F68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FC5E8C73-ED41-4214-AEE6-3C5F49384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B1F94534-FE3E-476C-870B-E714E4A66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DE6C1B0-4D58-4937-B2B7-B1207CA18F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a:p>
          </p:txBody>
        </p:sp>
      </p:grpSp>
      <p:sp>
        <p:nvSpPr>
          <p:cNvPr id="2" name="Titre 1">
            <a:extLst>
              <a:ext uri="{FF2B5EF4-FFF2-40B4-BE49-F238E27FC236}">
                <a16:creationId xmlns:a16="http://schemas.microsoft.com/office/drawing/2014/main" id="{65D121EE-2C6B-942E-FCC7-4E8BE4704EEF}"/>
              </a:ext>
            </a:extLst>
          </p:cNvPr>
          <p:cNvSpPr>
            <a:spLocks noGrp="1"/>
          </p:cNvSpPr>
          <p:nvPr>
            <p:ph type="title"/>
          </p:nvPr>
        </p:nvSpPr>
        <p:spPr>
          <a:xfrm>
            <a:off x="838200" y="1391619"/>
            <a:ext cx="4905401" cy="4042196"/>
          </a:xfrm>
        </p:spPr>
        <p:txBody>
          <a:bodyPr>
            <a:normAutofit/>
          </a:bodyPr>
          <a:lstStyle/>
          <a:p>
            <a:pPr algn="ctr"/>
            <a:r>
              <a:rPr lang="fr-CA">
                <a:solidFill>
                  <a:schemeClr val="bg1"/>
                </a:solidFill>
              </a:rPr>
              <a:t>Plan </a:t>
            </a:r>
          </a:p>
        </p:txBody>
      </p:sp>
      <p:sp>
        <p:nvSpPr>
          <p:cNvPr id="3" name="Espace réservé du contenu 2">
            <a:extLst>
              <a:ext uri="{FF2B5EF4-FFF2-40B4-BE49-F238E27FC236}">
                <a16:creationId xmlns:a16="http://schemas.microsoft.com/office/drawing/2014/main" id="{4053D1D8-38CD-46E7-8FDC-CAB859DD6775}"/>
              </a:ext>
            </a:extLst>
          </p:cNvPr>
          <p:cNvSpPr>
            <a:spLocks noGrp="1"/>
          </p:cNvSpPr>
          <p:nvPr>
            <p:ph idx="1"/>
          </p:nvPr>
        </p:nvSpPr>
        <p:spPr>
          <a:xfrm>
            <a:off x="6664192" y="1765458"/>
            <a:ext cx="4974771" cy="4351338"/>
          </a:xfrm>
        </p:spPr>
        <p:txBody>
          <a:bodyPr>
            <a:normAutofit/>
          </a:bodyPr>
          <a:lstStyle/>
          <a:p>
            <a:pPr marL="0" indent="0">
              <a:buNone/>
            </a:pPr>
            <a:r>
              <a:rPr lang="fr-CA" dirty="0">
                <a:solidFill>
                  <a:schemeClr val="bg1"/>
                </a:solidFill>
              </a:rPr>
              <a:t>1- Pourquoi intégrer le développement durable ? </a:t>
            </a:r>
          </a:p>
          <a:p>
            <a:pPr marL="0" indent="0">
              <a:buNone/>
            </a:pPr>
            <a:r>
              <a:rPr lang="fr-CA" dirty="0">
                <a:solidFill>
                  <a:schemeClr val="bg1"/>
                </a:solidFill>
              </a:rPr>
              <a:t>2- Partage d’expériences et discussions </a:t>
            </a:r>
          </a:p>
          <a:p>
            <a:pPr marL="0" indent="0">
              <a:buNone/>
            </a:pPr>
            <a:endParaRPr lang="fr-CA" dirty="0">
              <a:solidFill>
                <a:schemeClr val="bg1"/>
              </a:solidFill>
            </a:endParaRPr>
          </a:p>
        </p:txBody>
      </p:sp>
    </p:spTree>
    <p:extLst>
      <p:ext uri="{BB962C8B-B14F-4D97-AF65-F5344CB8AC3E}">
        <p14:creationId xmlns:p14="http://schemas.microsoft.com/office/powerpoint/2010/main" val="77624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3D0B155-2BC3-70D3-5820-B16523392452}"/>
              </a:ext>
            </a:extLst>
          </p:cNvPr>
          <p:cNvSpPr>
            <a:spLocks noGrp="1"/>
          </p:cNvSpPr>
          <p:nvPr>
            <p:ph type="title"/>
          </p:nvPr>
        </p:nvSpPr>
        <p:spPr>
          <a:xfrm>
            <a:off x="1156851" y="361016"/>
            <a:ext cx="9888496" cy="900131"/>
          </a:xfrm>
        </p:spPr>
        <p:txBody>
          <a:bodyPr anchor="t">
            <a:normAutofit fontScale="90000"/>
          </a:bodyPr>
          <a:lstStyle/>
          <a:p>
            <a:r>
              <a:rPr lang="fr-CA" sz="4000" dirty="0">
                <a:solidFill>
                  <a:schemeClr val="bg1"/>
                </a:solidFill>
              </a:rPr>
              <a:t>Pourquoi le développement durable dans la formation en enseignement supérieur ?</a:t>
            </a:r>
            <a:endParaRPr lang="fr-CA" sz="3700" dirty="0">
              <a:solidFill>
                <a:schemeClr val="bg1"/>
              </a:solidFill>
            </a:endParaRP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26D1B588-C4A9-9D36-978B-663F8E797580}"/>
              </a:ext>
            </a:extLst>
          </p:cNvPr>
          <p:cNvSpPr>
            <a:spLocks noGrp="1"/>
          </p:cNvSpPr>
          <p:nvPr>
            <p:ph idx="1"/>
          </p:nvPr>
        </p:nvSpPr>
        <p:spPr>
          <a:xfrm>
            <a:off x="4192927" y="2616073"/>
            <a:ext cx="7940827" cy="3959619"/>
          </a:xfrm>
        </p:spPr>
        <p:txBody>
          <a:bodyPr>
            <a:normAutofit/>
          </a:bodyPr>
          <a:lstStyle/>
          <a:p>
            <a:r>
              <a:rPr lang="fr-CA" sz="1800" dirty="0"/>
              <a:t>Contexte social et sociétal</a:t>
            </a:r>
          </a:p>
          <a:p>
            <a:pPr lvl="1"/>
            <a:r>
              <a:rPr lang="fr-CA" sz="1400" dirty="0"/>
              <a:t>Accroissement des enjeux de développement durable de manière générale sur les 3 piliers. </a:t>
            </a:r>
          </a:p>
          <a:p>
            <a:pPr lvl="1"/>
            <a:r>
              <a:rPr lang="fr-CA" sz="1400" dirty="0"/>
              <a:t>Crises récurrentes en toile de fond : biodiversité, climat, logement, des guerres, etc. </a:t>
            </a:r>
          </a:p>
          <a:p>
            <a:pPr lvl="1"/>
            <a:r>
              <a:rPr lang="fr-CA" sz="1400" dirty="0"/>
              <a:t>Transitions dans plusieurs secteurs d’activités : agriculture, transport, énergie, etc. </a:t>
            </a:r>
          </a:p>
          <a:p>
            <a:pPr marL="457200" lvl="1" indent="0">
              <a:buNone/>
            </a:pPr>
            <a:r>
              <a:rPr lang="fr-CA" sz="1400" dirty="0"/>
              <a:t>Ce contexte affecte notre rapport au savoir, à ce qui doit être enseigné et appris.</a:t>
            </a:r>
          </a:p>
          <a:p>
            <a:r>
              <a:rPr lang="fr-CA" sz="1800" dirty="0"/>
              <a:t>Évolution du marché de l’emploi et des champs de pratique </a:t>
            </a:r>
          </a:p>
          <a:p>
            <a:r>
              <a:rPr lang="fr-CA" sz="1700" dirty="0"/>
              <a:t>Demandes ou revendications externes et internes ;</a:t>
            </a:r>
          </a:p>
          <a:p>
            <a:r>
              <a:rPr lang="fr-CA" sz="1700" dirty="0"/>
              <a:t>Intérêt de la personne enseignante ou de ses collègues ;</a:t>
            </a:r>
          </a:p>
          <a:p>
            <a:pPr lvl="1"/>
            <a:r>
              <a:rPr lang="fr-CA" sz="1400" dirty="0"/>
              <a:t>Etc.</a:t>
            </a:r>
          </a:p>
          <a:p>
            <a:endParaRPr lang="fr-CA" sz="2200" dirty="0"/>
          </a:p>
        </p:txBody>
      </p:sp>
      <p:sp>
        <p:nvSpPr>
          <p:cNvPr id="4" name="Ellipse 3">
            <a:extLst>
              <a:ext uri="{FF2B5EF4-FFF2-40B4-BE49-F238E27FC236}">
                <a16:creationId xmlns:a16="http://schemas.microsoft.com/office/drawing/2014/main" id="{62E9A03F-78E0-D278-9AE1-55C483AA9B05}"/>
              </a:ext>
            </a:extLst>
          </p:cNvPr>
          <p:cNvSpPr/>
          <p:nvPr/>
        </p:nvSpPr>
        <p:spPr bwMode="auto">
          <a:xfrm>
            <a:off x="1072126" y="2655568"/>
            <a:ext cx="2227343" cy="2263894"/>
          </a:xfrm>
          <a:prstGeom prst="ellipse">
            <a:avLst/>
          </a:prstGeom>
          <a:solidFill>
            <a:schemeClr val="accent3">
              <a:lumMod val="40000"/>
              <a:lumOff val="60000"/>
            </a:schemeClr>
          </a:solidFill>
          <a:ln w="1905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CA"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5" name="Ellipse 4">
            <a:extLst>
              <a:ext uri="{FF2B5EF4-FFF2-40B4-BE49-F238E27FC236}">
                <a16:creationId xmlns:a16="http://schemas.microsoft.com/office/drawing/2014/main" id="{F5E9EFEA-0FFB-6250-C38B-8015E03D9ECF}"/>
              </a:ext>
            </a:extLst>
          </p:cNvPr>
          <p:cNvSpPr/>
          <p:nvPr/>
        </p:nvSpPr>
        <p:spPr bwMode="auto">
          <a:xfrm>
            <a:off x="518890" y="3536831"/>
            <a:ext cx="2227343" cy="2263894"/>
          </a:xfrm>
          <a:prstGeom prst="ellipse">
            <a:avLst/>
          </a:prstGeom>
          <a:solidFill>
            <a:srgbClr val="FF9999">
              <a:alpha val="4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CA"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6" name="Ellipse 5">
            <a:extLst>
              <a:ext uri="{FF2B5EF4-FFF2-40B4-BE49-F238E27FC236}">
                <a16:creationId xmlns:a16="http://schemas.microsoft.com/office/drawing/2014/main" id="{10328B07-B2AF-A326-7EF7-00E1AB4C46F4}"/>
              </a:ext>
            </a:extLst>
          </p:cNvPr>
          <p:cNvSpPr/>
          <p:nvPr/>
        </p:nvSpPr>
        <p:spPr bwMode="auto">
          <a:xfrm>
            <a:off x="1747418" y="3536831"/>
            <a:ext cx="2227343" cy="2263894"/>
          </a:xfrm>
          <a:prstGeom prst="ellipse">
            <a:avLst/>
          </a:prstGeom>
          <a:solidFill>
            <a:srgbClr val="0070C0">
              <a:alpha val="40000"/>
            </a:srgb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CA"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7" name="ZoneTexte 10">
            <a:extLst>
              <a:ext uri="{FF2B5EF4-FFF2-40B4-BE49-F238E27FC236}">
                <a16:creationId xmlns:a16="http://schemas.microsoft.com/office/drawing/2014/main" id="{E83D7D54-583B-8BDF-C53F-42813EEB81D4}"/>
              </a:ext>
            </a:extLst>
          </p:cNvPr>
          <p:cNvSpPr txBox="1"/>
          <p:nvPr/>
        </p:nvSpPr>
        <p:spPr>
          <a:xfrm>
            <a:off x="1324155" y="3227732"/>
            <a:ext cx="1572242" cy="276999"/>
          </a:xfrm>
          <a:prstGeom prst="rect">
            <a:avLst/>
          </a:prstGeom>
          <a:noFill/>
        </p:spPr>
        <p:txBody>
          <a:bodyPr wrap="square" rtlCol="0">
            <a:spAutoFit/>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r>
              <a:rPr lang="fr-CA" sz="1200" b="1" dirty="0"/>
              <a:t>Environnement</a:t>
            </a:r>
          </a:p>
        </p:txBody>
      </p:sp>
      <p:sp>
        <p:nvSpPr>
          <p:cNvPr id="9" name="ZoneTexte 11">
            <a:extLst>
              <a:ext uri="{FF2B5EF4-FFF2-40B4-BE49-F238E27FC236}">
                <a16:creationId xmlns:a16="http://schemas.microsoft.com/office/drawing/2014/main" id="{46D52356-1D59-D3AE-8992-5ED658FA538D}"/>
              </a:ext>
            </a:extLst>
          </p:cNvPr>
          <p:cNvSpPr txBox="1"/>
          <p:nvPr/>
        </p:nvSpPr>
        <p:spPr>
          <a:xfrm>
            <a:off x="713069" y="4457384"/>
            <a:ext cx="1572242" cy="276999"/>
          </a:xfrm>
          <a:prstGeom prst="rect">
            <a:avLst/>
          </a:prstGeom>
          <a:noFill/>
        </p:spPr>
        <p:txBody>
          <a:bodyPr wrap="square" rtlCol="0">
            <a:spAutoFit/>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r>
              <a:rPr lang="fr-CA" sz="1200" b="1"/>
              <a:t>Social</a:t>
            </a:r>
          </a:p>
        </p:txBody>
      </p:sp>
      <p:sp>
        <p:nvSpPr>
          <p:cNvPr id="11" name="ZoneTexte 12">
            <a:extLst>
              <a:ext uri="{FF2B5EF4-FFF2-40B4-BE49-F238E27FC236}">
                <a16:creationId xmlns:a16="http://schemas.microsoft.com/office/drawing/2014/main" id="{C3AC0251-DF79-21FD-2FA2-64F7F16BCFD0}"/>
              </a:ext>
            </a:extLst>
          </p:cNvPr>
          <p:cNvSpPr txBox="1"/>
          <p:nvPr/>
        </p:nvSpPr>
        <p:spPr>
          <a:xfrm>
            <a:off x="2562449" y="4457384"/>
            <a:ext cx="1572242" cy="276999"/>
          </a:xfrm>
          <a:prstGeom prst="rect">
            <a:avLst/>
          </a:prstGeom>
          <a:noFill/>
        </p:spPr>
        <p:txBody>
          <a:bodyPr wrap="square" rtlCol="0">
            <a:spAutoFit/>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r>
              <a:rPr lang="fr-CA" sz="1200" b="1" dirty="0"/>
              <a:t>Économie</a:t>
            </a:r>
          </a:p>
        </p:txBody>
      </p:sp>
      <p:sp>
        <p:nvSpPr>
          <p:cNvPr id="13" name="ZoneTexte 10">
            <a:extLst>
              <a:ext uri="{FF2B5EF4-FFF2-40B4-BE49-F238E27FC236}">
                <a16:creationId xmlns:a16="http://schemas.microsoft.com/office/drawing/2014/main" id="{39F663FD-0730-2773-751A-FBA6A01A38CA}"/>
              </a:ext>
            </a:extLst>
          </p:cNvPr>
          <p:cNvSpPr txBox="1"/>
          <p:nvPr/>
        </p:nvSpPr>
        <p:spPr>
          <a:xfrm>
            <a:off x="1388405" y="4102857"/>
            <a:ext cx="1726856" cy="461665"/>
          </a:xfrm>
          <a:prstGeom prst="rect">
            <a:avLst/>
          </a:prstGeom>
          <a:noFill/>
        </p:spPr>
        <p:txBody>
          <a:bodyPr wrap="square" rtlCol="0">
            <a:spAutoFit/>
          </a:bodyPr>
          <a:lstStyle>
            <a:defPPr>
              <a:defRPr lang="fr-FR"/>
            </a:defPPr>
            <a:lvl1pPr algn="l" rtl="0" eaLnBrk="0" fontAlgn="base" hangingPunct="0">
              <a:spcBef>
                <a:spcPct val="0"/>
              </a:spcBef>
              <a:spcAft>
                <a:spcPct val="0"/>
              </a:spcAft>
              <a:defRPr sz="2400" kern="1200">
                <a:solidFill>
                  <a:schemeClr val="tx1"/>
                </a:solidFill>
                <a:latin typeface="Arial" charset="0"/>
                <a:ea typeface="ＭＳ Ｐゴシック"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a:lstStyle>
          <a:p>
            <a:r>
              <a:rPr lang="fr-CA" sz="1200" b="1" dirty="0"/>
              <a:t>Développement durable</a:t>
            </a:r>
          </a:p>
        </p:txBody>
      </p:sp>
    </p:spTree>
    <p:extLst>
      <p:ext uri="{BB962C8B-B14F-4D97-AF65-F5344CB8AC3E}">
        <p14:creationId xmlns:p14="http://schemas.microsoft.com/office/powerpoint/2010/main" val="747964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26E666-D45D-4C02-AD84-94D6683D7FE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2CEDC3D-068A-07CA-E58B-5C9BAFDC3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1E0B3A9-2069-C6D1-CE36-84FA555CD327}"/>
              </a:ext>
            </a:extLst>
          </p:cNvPr>
          <p:cNvSpPr>
            <a:spLocks noGrp="1"/>
          </p:cNvSpPr>
          <p:nvPr>
            <p:ph type="title"/>
          </p:nvPr>
        </p:nvSpPr>
        <p:spPr>
          <a:xfrm>
            <a:off x="1156851" y="637762"/>
            <a:ext cx="9888496" cy="900131"/>
          </a:xfrm>
        </p:spPr>
        <p:txBody>
          <a:bodyPr anchor="t">
            <a:normAutofit/>
          </a:bodyPr>
          <a:lstStyle/>
          <a:p>
            <a:r>
              <a:rPr lang="fr-CA" sz="3700">
                <a:solidFill>
                  <a:schemeClr val="bg1"/>
                </a:solidFill>
              </a:rPr>
              <a:t>L’offre de formation pour les personnes étudiantes</a:t>
            </a:r>
          </a:p>
        </p:txBody>
      </p:sp>
      <p:sp>
        <p:nvSpPr>
          <p:cNvPr id="10" name="Rectangle 9">
            <a:extLst>
              <a:ext uri="{FF2B5EF4-FFF2-40B4-BE49-F238E27FC236}">
                <a16:creationId xmlns:a16="http://schemas.microsoft.com/office/drawing/2014/main" id="{8168720E-0E0A-E346-DC7E-65BA2A9E06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33535CE-DD0F-B964-9B5C-CCF91A2BF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5C4CAE70-4B35-E2DF-8411-6BAD6DF023F3}"/>
              </a:ext>
            </a:extLst>
          </p:cNvPr>
          <p:cNvSpPr>
            <a:spLocks noGrp="1"/>
          </p:cNvSpPr>
          <p:nvPr>
            <p:ph idx="1"/>
          </p:nvPr>
        </p:nvSpPr>
        <p:spPr>
          <a:xfrm>
            <a:off x="1155548" y="2217343"/>
            <a:ext cx="9880893" cy="3959619"/>
          </a:xfrm>
        </p:spPr>
        <p:txBody>
          <a:bodyPr>
            <a:normAutofit lnSpcReduction="10000"/>
          </a:bodyPr>
          <a:lstStyle/>
          <a:p>
            <a:r>
              <a:rPr lang="fr-CA" sz="2200" dirty="0"/>
              <a:t>Une diversité de manières de se former ou s’auto-former </a:t>
            </a:r>
          </a:p>
          <a:p>
            <a:pPr lvl="1"/>
            <a:r>
              <a:rPr lang="fr-CA" sz="1800" dirty="0"/>
              <a:t>Certains cours spécialisés ouverts à toutes et tous ;</a:t>
            </a:r>
          </a:p>
          <a:p>
            <a:pPr lvl="1"/>
            <a:r>
              <a:rPr lang="fr-CA" sz="1800" dirty="0"/>
              <a:t>Plateformes dédiées à des cours autoportants ;</a:t>
            </a:r>
          </a:p>
          <a:p>
            <a:pPr lvl="1"/>
            <a:r>
              <a:rPr lang="fr-CA" sz="1800" dirty="0"/>
              <a:t>Activités parascolaires ;</a:t>
            </a:r>
          </a:p>
          <a:p>
            <a:pPr lvl="1"/>
            <a:r>
              <a:rPr lang="fr-CA" sz="1800" dirty="0"/>
              <a:t>Associations et regroupements ;</a:t>
            </a:r>
          </a:p>
          <a:p>
            <a:pPr lvl="1"/>
            <a:r>
              <a:rPr lang="fr-CA" sz="1800" dirty="0"/>
              <a:t>Concours ou bourses.</a:t>
            </a:r>
          </a:p>
          <a:p>
            <a:r>
              <a:rPr lang="fr-CA" sz="2200" dirty="0"/>
              <a:t>Dans la formation </a:t>
            </a:r>
          </a:p>
          <a:p>
            <a:pPr lvl="1"/>
            <a:r>
              <a:rPr lang="fr-CA" sz="1800" dirty="0"/>
              <a:t>Cours spécialisés offerts à travers des cours à option ; </a:t>
            </a:r>
          </a:p>
          <a:p>
            <a:pPr lvl="1"/>
            <a:r>
              <a:rPr lang="fr-CA" sz="1800" dirty="0"/>
              <a:t>Parcours distinctif soulignant le développement durable : cheminement, concentration, profil, etc.</a:t>
            </a:r>
          </a:p>
          <a:p>
            <a:r>
              <a:rPr lang="fr-CA" sz="2200" dirty="0"/>
              <a:t>Tout ce développement lié au DD dans la formation reste quand même l’exception et l’objet d’initiatives départementales voire facultaires parfois.</a:t>
            </a:r>
          </a:p>
          <a:p>
            <a:endParaRPr lang="fr-CA" sz="2200" dirty="0"/>
          </a:p>
        </p:txBody>
      </p:sp>
    </p:spTree>
    <p:extLst>
      <p:ext uri="{BB962C8B-B14F-4D97-AF65-F5344CB8AC3E}">
        <p14:creationId xmlns:p14="http://schemas.microsoft.com/office/powerpoint/2010/main" val="190941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16115F9-B779-C0D7-4018-208982786206}"/>
              </a:ext>
            </a:extLst>
          </p:cNvPr>
          <p:cNvSpPr>
            <a:spLocks noGrp="1"/>
          </p:cNvSpPr>
          <p:nvPr>
            <p:ph type="title"/>
          </p:nvPr>
        </p:nvSpPr>
        <p:spPr>
          <a:xfrm>
            <a:off x="1156851" y="637762"/>
            <a:ext cx="9888496" cy="900131"/>
          </a:xfrm>
        </p:spPr>
        <p:txBody>
          <a:bodyPr anchor="t">
            <a:normAutofit fontScale="90000"/>
          </a:bodyPr>
          <a:lstStyle/>
          <a:p>
            <a:r>
              <a:rPr lang="fr-CA" sz="4000" dirty="0">
                <a:solidFill>
                  <a:schemeClr val="bg1"/>
                </a:solidFill>
              </a:rPr>
              <a:t>Développement durable dans la formation en enseignement supérieur au Québec</a:t>
            </a:r>
          </a:p>
        </p:txBody>
      </p:sp>
      <p:sp>
        <p:nvSpPr>
          <p:cNvPr id="19" name="Rectangle 18">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99C07F77-8D8C-FC06-64DB-25FA8F699BB3}"/>
              </a:ext>
            </a:extLst>
          </p:cNvPr>
          <p:cNvSpPr>
            <a:spLocks noGrp="1"/>
          </p:cNvSpPr>
          <p:nvPr>
            <p:ph idx="1"/>
          </p:nvPr>
        </p:nvSpPr>
        <p:spPr>
          <a:xfrm>
            <a:off x="1155548" y="2378594"/>
            <a:ext cx="9880893" cy="3959619"/>
          </a:xfrm>
        </p:spPr>
        <p:txBody>
          <a:bodyPr>
            <a:normAutofit/>
          </a:bodyPr>
          <a:lstStyle/>
          <a:p>
            <a:r>
              <a:rPr lang="fr-CA" sz="2200" dirty="0"/>
              <a:t>DD dans la formation : un intérêt grandissant dans plusieurs établissements d’enseignement supérieur au QC ;</a:t>
            </a:r>
          </a:p>
          <a:p>
            <a:pPr lvl="1"/>
            <a:r>
              <a:rPr lang="fr-CA" sz="1800" dirty="0"/>
              <a:t>Mouvement de l’écologisation des Cégeps ;</a:t>
            </a:r>
          </a:p>
          <a:p>
            <a:r>
              <a:rPr lang="fr-CA" sz="2200" dirty="0"/>
              <a:t>Formalisation de poste de CP en charge des dossiers d’écoresponsabilité ;</a:t>
            </a:r>
          </a:p>
          <a:p>
            <a:r>
              <a:rPr lang="fr-CA" sz="2200" dirty="0"/>
              <a:t>Offre de formations ou ateliers dans des colloques, </a:t>
            </a:r>
            <a:r>
              <a:rPr lang="fr-CA" sz="2200" dirty="0" err="1"/>
              <a:t>etc</a:t>
            </a:r>
            <a:r>
              <a:rPr lang="fr-CA" sz="2200" dirty="0"/>
              <a:t> ;</a:t>
            </a:r>
          </a:p>
          <a:p>
            <a:r>
              <a:rPr lang="fr-CA" sz="2200" dirty="0"/>
              <a:t>Mise sur pied de réseaux inter-ordres de collaboration et partage. </a:t>
            </a:r>
          </a:p>
          <a:p>
            <a:endParaRPr lang="fr-CA" sz="2200" dirty="0"/>
          </a:p>
          <a:p>
            <a:pPr marL="0" indent="0">
              <a:buNone/>
            </a:pPr>
            <a:r>
              <a:rPr lang="fr-CA" sz="2200" dirty="0"/>
              <a:t>Vous, en tant que CP, quel est votre rapport au développement durable ?</a:t>
            </a:r>
          </a:p>
        </p:txBody>
      </p:sp>
    </p:spTree>
    <p:extLst>
      <p:ext uri="{BB962C8B-B14F-4D97-AF65-F5344CB8AC3E}">
        <p14:creationId xmlns:p14="http://schemas.microsoft.com/office/powerpoint/2010/main" val="1898701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D3AFE66-1BF5-56A4-3D3D-C9A0FA68147A}"/>
              </a:ext>
            </a:extLst>
          </p:cNvPr>
          <p:cNvSpPr>
            <a:spLocks noGrp="1"/>
          </p:cNvSpPr>
          <p:nvPr>
            <p:ph type="title"/>
          </p:nvPr>
        </p:nvSpPr>
        <p:spPr>
          <a:xfrm>
            <a:off x="1156851" y="637762"/>
            <a:ext cx="9888496" cy="900131"/>
          </a:xfrm>
        </p:spPr>
        <p:txBody>
          <a:bodyPr anchor="t">
            <a:normAutofit/>
          </a:bodyPr>
          <a:lstStyle/>
          <a:p>
            <a:r>
              <a:rPr lang="fr-CA" sz="4000">
                <a:solidFill>
                  <a:schemeClr val="bg1"/>
                </a:solidFill>
              </a:rPr>
              <a:t>Les points d’ancrage des CP</a:t>
            </a:r>
          </a:p>
        </p:txBody>
      </p:sp>
      <p:sp>
        <p:nvSpPr>
          <p:cNvPr id="22" name="Rectangle 21">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FCA1A0D-DC8C-E6EC-7C13-7AB99435C8FE}"/>
              </a:ext>
            </a:extLst>
          </p:cNvPr>
          <p:cNvSpPr/>
          <p:nvPr/>
        </p:nvSpPr>
        <p:spPr>
          <a:xfrm>
            <a:off x="553323" y="2430025"/>
            <a:ext cx="4485412" cy="39803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b="1" dirty="0">
                <a:solidFill>
                  <a:schemeClr val="tx1"/>
                </a:solidFill>
              </a:rPr>
              <a:t>Activités pédagogiques </a:t>
            </a:r>
          </a:p>
          <a:p>
            <a:pPr marL="285750" indent="-285750">
              <a:buFont typeface="Arial" panose="020B0604020202020204" pitchFamily="34" charset="0"/>
              <a:buChar char="•"/>
            </a:pPr>
            <a:r>
              <a:rPr lang="fr-CA" dirty="0">
                <a:solidFill>
                  <a:schemeClr val="tx1"/>
                </a:solidFill>
              </a:rPr>
              <a:t>Expérimentations spontanées non récurrentes, anecdotes, essais-erreurs pas nécessairement documentés ;</a:t>
            </a:r>
          </a:p>
          <a:p>
            <a:pPr marL="285750" indent="-285750">
              <a:buFont typeface="Arial" panose="020B0604020202020204" pitchFamily="34" charset="0"/>
              <a:buChar char="•"/>
            </a:pPr>
            <a:r>
              <a:rPr lang="fr-CA" dirty="0">
                <a:solidFill>
                  <a:schemeClr val="tx1"/>
                </a:solidFill>
              </a:rPr>
              <a:t>Intégration du DD moins structurée :  tributaire de l’engagement des personnes étudiantes ;</a:t>
            </a:r>
          </a:p>
          <a:p>
            <a:pPr marL="285750" indent="-285750">
              <a:buFont typeface="Arial" panose="020B0604020202020204" pitchFamily="34" charset="0"/>
              <a:buChar char="•"/>
            </a:pPr>
            <a:r>
              <a:rPr lang="fr-CA" dirty="0">
                <a:solidFill>
                  <a:schemeClr val="tx1"/>
                </a:solidFill>
              </a:rPr>
              <a:t>Manque de préparation dû à une différentiation entre le contenu « régulier » et les liens avec le DD ;</a:t>
            </a:r>
          </a:p>
          <a:p>
            <a:pPr marL="285750" indent="-285750">
              <a:buFont typeface="Arial" panose="020B0604020202020204" pitchFamily="34" charset="0"/>
              <a:buChar char="•"/>
            </a:pPr>
            <a:r>
              <a:rPr lang="fr-CA" dirty="0">
                <a:solidFill>
                  <a:schemeClr val="tx1"/>
                </a:solidFill>
              </a:rPr>
              <a:t>Non pérenne : contenu lié au DD rattaché à la personne enseignante qui donne le cours.</a:t>
            </a:r>
          </a:p>
        </p:txBody>
      </p:sp>
      <p:sp>
        <p:nvSpPr>
          <p:cNvPr id="13" name="Rectangle 12">
            <a:extLst>
              <a:ext uri="{FF2B5EF4-FFF2-40B4-BE49-F238E27FC236}">
                <a16:creationId xmlns:a16="http://schemas.microsoft.com/office/drawing/2014/main" id="{40660301-FEBE-ACBF-13E8-1D1AAFEDEC10}"/>
              </a:ext>
            </a:extLst>
          </p:cNvPr>
          <p:cNvSpPr/>
          <p:nvPr/>
        </p:nvSpPr>
        <p:spPr>
          <a:xfrm>
            <a:off x="6258798" y="2430025"/>
            <a:ext cx="4485412" cy="39803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b="1" dirty="0">
                <a:solidFill>
                  <a:schemeClr val="tx1"/>
                </a:solidFill>
              </a:rPr>
              <a:t>Programmes d’études</a:t>
            </a:r>
          </a:p>
          <a:p>
            <a:pPr marL="285750" indent="-285750">
              <a:buFont typeface="Arial" panose="020B0604020202020204" pitchFamily="34" charset="0"/>
              <a:buChar char="•"/>
            </a:pPr>
            <a:r>
              <a:rPr lang="fr-CA" dirty="0">
                <a:solidFill>
                  <a:schemeClr val="tx1"/>
                </a:solidFill>
              </a:rPr>
              <a:t>Approche-programme appelle à une approche concertée, un fil conducteur ;</a:t>
            </a:r>
          </a:p>
          <a:p>
            <a:pPr marL="285750" indent="-285750">
              <a:buFont typeface="Arial" panose="020B0604020202020204" pitchFamily="34" charset="0"/>
              <a:buChar char="•"/>
            </a:pPr>
            <a:r>
              <a:rPr lang="fr-CA" dirty="0">
                <a:solidFill>
                  <a:schemeClr val="tx1"/>
                </a:solidFill>
              </a:rPr>
              <a:t>Même importance aux réflexions liées au DD qu’aux autres volets du programme ;</a:t>
            </a:r>
          </a:p>
          <a:p>
            <a:pPr marL="285750" indent="-285750">
              <a:buFont typeface="Arial" panose="020B0604020202020204" pitchFamily="34" charset="0"/>
              <a:buChar char="•"/>
            </a:pPr>
            <a:r>
              <a:rPr lang="fr-CA" dirty="0">
                <a:solidFill>
                  <a:schemeClr val="tx1"/>
                </a:solidFill>
              </a:rPr>
              <a:t>Approche porteuse pour inscrire l’innovation dans la pérennité.</a:t>
            </a:r>
          </a:p>
        </p:txBody>
      </p:sp>
    </p:spTree>
    <p:extLst>
      <p:ext uri="{BB962C8B-B14F-4D97-AF65-F5344CB8AC3E}">
        <p14:creationId xmlns:p14="http://schemas.microsoft.com/office/powerpoint/2010/main" val="95357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D632512-E17F-0111-3F3C-415595F28161}"/>
              </a:ext>
            </a:extLst>
          </p:cNvPr>
          <p:cNvSpPr>
            <a:spLocks noGrp="1"/>
          </p:cNvSpPr>
          <p:nvPr>
            <p:ph type="title"/>
          </p:nvPr>
        </p:nvSpPr>
        <p:spPr>
          <a:xfrm>
            <a:off x="1156851" y="637762"/>
            <a:ext cx="9888496" cy="900131"/>
          </a:xfrm>
        </p:spPr>
        <p:txBody>
          <a:bodyPr anchor="t">
            <a:normAutofit/>
          </a:bodyPr>
          <a:lstStyle/>
          <a:p>
            <a:r>
              <a:rPr lang="fr-CA" sz="4000" dirty="0">
                <a:solidFill>
                  <a:schemeClr val="bg1"/>
                </a:solidFill>
              </a:rPr>
              <a:t>CP et DD : par où on commence ?</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F5128930-6897-844D-EACB-530BEE178572}"/>
              </a:ext>
            </a:extLst>
          </p:cNvPr>
          <p:cNvSpPr>
            <a:spLocks noGrp="1"/>
          </p:cNvSpPr>
          <p:nvPr>
            <p:ph idx="1"/>
          </p:nvPr>
        </p:nvSpPr>
        <p:spPr>
          <a:xfrm>
            <a:off x="1155548" y="2217343"/>
            <a:ext cx="9880893" cy="3959619"/>
          </a:xfrm>
        </p:spPr>
        <p:txBody>
          <a:bodyPr>
            <a:normAutofit/>
          </a:bodyPr>
          <a:lstStyle/>
          <a:p>
            <a:r>
              <a:rPr lang="fr-CA" sz="2100" dirty="0"/>
              <a:t>Une vision d’équipe : </a:t>
            </a:r>
          </a:p>
          <a:p>
            <a:pPr lvl="1"/>
            <a:r>
              <a:rPr lang="fr-CA" sz="1700" dirty="0"/>
              <a:t>Identifier la posture individuelle en DD du personnel enseignant ; </a:t>
            </a:r>
          </a:p>
          <a:p>
            <a:pPr lvl="1"/>
            <a:r>
              <a:rPr lang="fr-CA" sz="1700" dirty="0"/>
              <a:t>Adopter un vocabulaire et langage communs.</a:t>
            </a:r>
          </a:p>
          <a:p>
            <a:r>
              <a:rPr lang="fr-CA" sz="2100" dirty="0"/>
              <a:t>Déterminer la portée du projet pédagogique : jusqu’où va le projet ? </a:t>
            </a:r>
          </a:p>
          <a:p>
            <a:pPr marL="0" indent="0">
              <a:buNone/>
            </a:pPr>
            <a:endParaRPr lang="fr-CA" sz="2100" dirty="0"/>
          </a:p>
          <a:p>
            <a:pPr marL="0" indent="0">
              <a:buNone/>
            </a:pPr>
            <a:r>
              <a:rPr lang="fr-CA" sz="2100" dirty="0"/>
              <a:t>Notre rôle en tant que CP est de soutenir les personnes enseignantes dans ces choix à faire et accompagner leurs réflexions. Cela pose la question de l’existence et du partage des outils liés à cette fin, leur adaptation, leur caractère général mais applicable aux disciplines, etc.</a:t>
            </a:r>
          </a:p>
          <a:p>
            <a:endParaRPr lang="fr-CA" sz="1700" dirty="0"/>
          </a:p>
        </p:txBody>
      </p:sp>
    </p:spTree>
    <p:extLst>
      <p:ext uri="{BB962C8B-B14F-4D97-AF65-F5344CB8AC3E}">
        <p14:creationId xmlns:p14="http://schemas.microsoft.com/office/powerpoint/2010/main" val="181156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5BD1B06-0A50-915E-31EB-AC46025A6D55}"/>
              </a:ext>
            </a:extLst>
          </p:cNvPr>
          <p:cNvSpPr>
            <a:spLocks noGrp="1"/>
          </p:cNvSpPr>
          <p:nvPr>
            <p:ph type="title"/>
          </p:nvPr>
        </p:nvSpPr>
        <p:spPr>
          <a:xfrm>
            <a:off x="1156851" y="637762"/>
            <a:ext cx="9888496" cy="900131"/>
          </a:xfrm>
        </p:spPr>
        <p:txBody>
          <a:bodyPr anchor="t">
            <a:normAutofit/>
          </a:bodyPr>
          <a:lstStyle/>
          <a:p>
            <a:r>
              <a:rPr lang="fr-CA" sz="3100" dirty="0">
                <a:solidFill>
                  <a:schemeClr val="bg1"/>
                </a:solidFill>
              </a:rPr>
              <a:t>Nos paramètres d’intervention</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818215C9-F6E3-7A11-49E7-FE8B83F1A8FB}"/>
              </a:ext>
            </a:extLst>
          </p:cNvPr>
          <p:cNvSpPr>
            <a:spLocks noGrp="1"/>
          </p:cNvSpPr>
          <p:nvPr>
            <p:ph idx="1"/>
          </p:nvPr>
        </p:nvSpPr>
        <p:spPr>
          <a:xfrm>
            <a:off x="1155548" y="2217343"/>
            <a:ext cx="9880893" cy="3959619"/>
          </a:xfrm>
        </p:spPr>
        <p:txBody>
          <a:bodyPr>
            <a:normAutofit/>
          </a:bodyPr>
          <a:lstStyle/>
          <a:p>
            <a:r>
              <a:rPr lang="fr-CA" sz="2400" dirty="0"/>
              <a:t>Le moment de sollicitation des services des CP ;</a:t>
            </a:r>
          </a:p>
          <a:p>
            <a:r>
              <a:rPr lang="fr-CA" sz="2400" dirty="0"/>
              <a:t>Les processus institutionnels ou facultaires : concours d’innovation pédagogique, évaluation périodique, comité d’amélioration continue, etc.</a:t>
            </a:r>
          </a:p>
          <a:p>
            <a:r>
              <a:rPr lang="fr-CA" sz="2400" dirty="0"/>
              <a:t>Les alliés ;</a:t>
            </a:r>
          </a:p>
          <a:p>
            <a:r>
              <a:rPr lang="fr-CA" sz="2400" dirty="0"/>
              <a:t>Les ressources allouées ;</a:t>
            </a:r>
          </a:p>
          <a:p>
            <a:r>
              <a:rPr lang="fr-CA" sz="2400" dirty="0"/>
              <a:t>Le contexte institutionnel dont budgétaire,</a:t>
            </a:r>
          </a:p>
          <a:p>
            <a:r>
              <a:rPr lang="fr-CA" sz="2400" dirty="0"/>
              <a:t>Etc.</a:t>
            </a:r>
          </a:p>
        </p:txBody>
      </p:sp>
    </p:spTree>
    <p:extLst>
      <p:ext uri="{BB962C8B-B14F-4D97-AF65-F5344CB8AC3E}">
        <p14:creationId xmlns:p14="http://schemas.microsoft.com/office/powerpoint/2010/main" val="2126167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57FC78E-92F7-8AB5-AC0A-E7DD472B575A}"/>
              </a:ext>
            </a:extLst>
          </p:cNvPr>
          <p:cNvSpPr>
            <a:spLocks noGrp="1"/>
          </p:cNvSpPr>
          <p:nvPr>
            <p:ph type="title"/>
          </p:nvPr>
        </p:nvSpPr>
        <p:spPr>
          <a:xfrm>
            <a:off x="1156851" y="637762"/>
            <a:ext cx="9888496" cy="900131"/>
          </a:xfrm>
        </p:spPr>
        <p:txBody>
          <a:bodyPr anchor="t">
            <a:normAutofit/>
          </a:bodyPr>
          <a:lstStyle/>
          <a:p>
            <a:r>
              <a:rPr lang="fr-CA" sz="4000" dirty="0">
                <a:solidFill>
                  <a:schemeClr val="bg1"/>
                </a:solidFill>
              </a:rPr>
              <a:t>Partage d’expériences : Le DD dans le EMBA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4FC31297-3F46-06E3-B654-5034B0848DE9}"/>
              </a:ext>
            </a:extLst>
          </p:cNvPr>
          <p:cNvSpPr>
            <a:spLocks noGrp="1"/>
          </p:cNvSpPr>
          <p:nvPr>
            <p:ph idx="1"/>
          </p:nvPr>
        </p:nvSpPr>
        <p:spPr>
          <a:xfrm>
            <a:off x="1155548" y="2217343"/>
            <a:ext cx="9880893" cy="4346017"/>
          </a:xfrm>
        </p:spPr>
        <p:txBody>
          <a:bodyPr>
            <a:normAutofit fontScale="92500"/>
          </a:bodyPr>
          <a:lstStyle/>
          <a:p>
            <a:r>
              <a:rPr lang="fr-CA" sz="1600" dirty="0"/>
              <a:t>EMBA : MBA pour cadres en exercice, programme du CLB rattaché à l’École de gestion ;</a:t>
            </a:r>
          </a:p>
          <a:p>
            <a:r>
              <a:rPr lang="fr-CA" sz="1600" dirty="0"/>
              <a:t>Acceptation du projet au concours FIP. Juin 2022, début des travaux sur le projet : 3 professeurs (le responsable du programme et 2 profs experts en DD/ODD), 2 CP (CLB et moi), 1 direction du projet d’intégration du DD ;</a:t>
            </a:r>
          </a:p>
          <a:p>
            <a:r>
              <a:rPr lang="fr-CA" sz="1600" dirty="0"/>
              <a:t>Objectif principal du projet : Observer l’intégration et l’imbrication des ODD dans le cursus au EMBA.</a:t>
            </a:r>
          </a:p>
          <a:p>
            <a:pPr lvl="0"/>
            <a:r>
              <a:rPr lang="fr-CA" sz="1600" dirty="0"/>
              <a:t>4 objectifs spécifiques : </a:t>
            </a:r>
          </a:p>
          <a:p>
            <a:pPr lvl="1"/>
            <a:r>
              <a:rPr lang="fr-CA" sz="1600" dirty="0"/>
              <a:t>Se doter d’un outil de travail pour réaliser un état des lieux en termes d’incidence et d’articulation des concepts de DD et des Objectifs de développement durable (ODD) dans chacun des cours du programme EMBA ;</a:t>
            </a:r>
          </a:p>
          <a:p>
            <a:pPr lvl="1"/>
            <a:r>
              <a:rPr lang="fr-CA" sz="1600" dirty="0"/>
              <a:t>Poser un diagnostic holistique et produire une analyse critique sur le potentiel d’intégration de contenus et activités pédagogiques en DD. </a:t>
            </a:r>
          </a:p>
          <a:p>
            <a:pPr lvl="1"/>
            <a:r>
              <a:rPr lang="fr-CA" sz="1600" dirty="0"/>
              <a:t>Identifier comment, le cas échéant, les cours et le cursus EMBA pourraient potentiellement être augmentés ou enrichis, en termes de DD appliqué à la gestion. </a:t>
            </a:r>
          </a:p>
          <a:p>
            <a:pPr lvl="1"/>
            <a:r>
              <a:rPr lang="fr-CA" sz="1600" dirty="0"/>
              <a:t>Étudier les besoins et la formation des enseignants en termes d’ODD. </a:t>
            </a:r>
          </a:p>
          <a:p>
            <a:pPr lvl="1"/>
            <a:r>
              <a:rPr lang="fr-CA" sz="1600" dirty="0"/>
              <a:t>Jeter les bases d’une adaptation et réplication de l’initiative dans d’autres programmes académiques.</a:t>
            </a:r>
          </a:p>
          <a:p>
            <a:r>
              <a:rPr lang="fr-CA" sz="1600" dirty="0"/>
              <a:t>Rythme de travail soutenu ;</a:t>
            </a:r>
          </a:p>
          <a:p>
            <a:r>
              <a:rPr lang="fr-CA" sz="1600" dirty="0"/>
              <a:t>Mise sur pied d’un plan de projet détaillé.</a:t>
            </a:r>
          </a:p>
        </p:txBody>
      </p:sp>
    </p:spTree>
    <p:extLst>
      <p:ext uri="{BB962C8B-B14F-4D97-AF65-F5344CB8AC3E}">
        <p14:creationId xmlns:p14="http://schemas.microsoft.com/office/powerpoint/2010/main" val="41796322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0B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1AE83D5E6B45419BFE12D74760FAA4" ma:contentTypeVersion="50" ma:contentTypeDescription="Crée un document." ma:contentTypeScope="" ma:versionID="2f37eaa9474a53e945576029bf7a3c7d">
  <xsd:schema xmlns:xsd="http://www.w3.org/2001/XMLSchema" xmlns:xs="http://www.w3.org/2001/XMLSchema" xmlns:p="http://schemas.microsoft.com/office/2006/metadata/properties" xmlns:ns2="1ee0bfa4-b792-4de8-8186-e00c7459f019" xmlns:ns3="415013d2-382c-4081-874e-f27f54c9bb6e" targetNamespace="http://schemas.microsoft.com/office/2006/metadata/properties" ma:root="true" ma:fieldsID="9a4533ea4b60c23b89f37e82c8ff9084" ns2:_="" ns3:_="">
    <xsd:import namespace="1ee0bfa4-b792-4de8-8186-e00c7459f019"/>
    <xsd:import namespace="415013d2-382c-4081-874e-f27f54c9bb6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Cat_x00e9_gories" minOccurs="0"/>
                <xsd:element ref="ns2:MediaServiceLocation" minOccurs="0"/>
                <xsd:element ref="ns2:Suppl_x00e9_mentdinfo" minOccurs="0"/>
                <xsd:element ref="ns2:Prixd_x00e9_quipe" minOccurs="0"/>
                <xsd:element ref="ns2:candidature_pdf" minOccurs="0"/>
                <xsd:element ref="ns2:personne_comite_selection" minOccurs="0"/>
                <xsd:element ref="ns2:personne_comite_selection_x003a_Adresses_x0020_courriel" minOccurs="0"/>
                <xsd:element ref="ns2:personne_comite_selection_x003a_Pr_x00e9_nom" minOccurs="0"/>
                <xsd:element ref="ns2:personne_comite_selection_x003a_Nom" minOccurs="0"/>
                <xsd:element ref="ns2:MediaServiceObjectDetectorVersions" minOccurs="0"/>
                <xsd:element ref="ns2:Synth_x00e8_ses" minOccurs="0"/>
                <xsd:element ref="ns2:Cat_x00e9_gorie" minOccurs="0"/>
                <xsd:element ref="ns2:_x00c9_tablissement" minOccurs="0"/>
                <xsd:element ref="ns2:MediaServiceSearchProperties" minOccurs="0"/>
                <xsd:element ref="ns2:MediaServiceBillingMetadata" minOccurs="0"/>
                <xsd:element ref="ns2:Animateurs0" minOccurs="0"/>
                <xsd:element ref="ns2:Dateetheuredelactivit_x00e9_" minOccurs="0"/>
                <xsd:element ref="ns2:Blocdatelier" minOccurs="0"/>
                <xsd:element ref="ns2:Typedatelier" minOccurs="0"/>
                <xsd:element ref="ns2:PrixHublo" minOccurs="0"/>
                <xsd:element ref="ns2:Dateetheure" minOccurs="0"/>
                <xsd:element ref="ns2:_x00c9_v_x00e9_nement" minOccurs="0"/>
                <xsd:element ref="ns2:Ressourcescompl_x00e9_mentairesfournies" minOccurs="0"/>
                <xsd:element ref="ns2:Lienverslaressource" minOccurs="0"/>
                <xsd:element ref="ns2:Typedactivit_x00e9_" minOccurs="0"/>
                <xsd:element ref="ns2:Mat_x00e9_rielenvoy_x00e9_auxparticipa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e0bfa4-b792-4de8-8186-e00c7459f0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d264a842-8adc-43f3-ad4e-91e5e271ce18" ma:termSetId="09814cd3-568e-fe90-9814-8d621ff8fb84" ma:anchorId="fba54fb3-c3e1-fe81-a776-ca4b69148c4d" ma:open="true" ma:isKeyword="false">
      <xsd:complexType>
        <xsd:sequence>
          <xsd:element ref="pc:Terms" minOccurs="0" maxOccurs="1"/>
        </xsd:sequence>
      </xsd:complexType>
    </xsd:element>
    <xsd:element name="Cat_x00e9_gories" ma:index="23" nillable="true" ma:displayName="Catégories" ma:format="Dropdown" ma:internalName="Cat_x00e9_gories">
      <xsd:complexType>
        <xsd:complexContent>
          <xsd:extension base="dms:MultiChoice">
            <xsd:sequence>
              <xsd:element name="Value" maxOccurs="unbounded" minOccurs="0" nillable="true">
                <xsd:simpleType>
                  <xsd:restriction base="dms:Choice">
                    <xsd:enumeration value="Accompagnement"/>
                    <xsd:enumeration value="Civisme"/>
                    <xsd:enumeration value="Collaboration"/>
                    <xsd:enumeration value="Ressources"/>
                    <xsd:enumeration value="Programmes"/>
                    <xsd:enumeration value="Réussite"/>
                    <xsd:enumeration value="Transformation"/>
                  </xsd:restriction>
                </xsd:simpleType>
              </xsd:element>
            </xsd:sequence>
          </xsd:extension>
        </xsd:complexContent>
      </xsd:complexType>
    </xsd:element>
    <xsd:element name="MediaServiceLocation" ma:index="24" nillable="true" ma:displayName="Location" ma:indexed="true" ma:internalName="MediaServiceLocation" ma:readOnly="true">
      <xsd:simpleType>
        <xsd:restriction base="dms:Text"/>
      </xsd:simpleType>
    </xsd:element>
    <xsd:element name="Suppl_x00e9_mentdinfo" ma:index="25" nillable="true" ma:displayName="Supplément d'info" ma:description="https://crosemont-my.sharepoint.com/:p:/g/personal/gcourcy_crosemont_qc_ca/EU9vMoE7QD1NhUdlqyAK0jEBidj0-WIGXogUrhx4mrIIhw" ma:format="Dropdown" ma:internalName="Suppl_x00e9_mentdinfo">
      <xsd:simpleType>
        <xsd:restriction base="dms:Text">
          <xsd:maxLength value="255"/>
        </xsd:restriction>
      </xsd:simpleType>
    </xsd:element>
    <xsd:element name="Prixd_x00e9_quipe" ma:index="26" nillable="true" ma:displayName="Prix d'équipe" ma:default="1" ma:format="Dropdown" ma:internalName="Prixd_x00e9_quipe">
      <xsd:simpleType>
        <xsd:restriction base="dms:Boolean"/>
      </xsd:simpleType>
    </xsd:element>
    <xsd:element name="candidature_pdf" ma:index="27" nillable="true" ma:displayName="candidature_pdf" ma:format="Hyperlink" ma:internalName="candidature_pdf">
      <xsd:complexType>
        <xsd:complexContent>
          <xsd:extension base="dms:URL">
            <xsd:sequence>
              <xsd:element name="Url" type="dms:ValidUrl" minOccurs="0" nillable="true"/>
              <xsd:element name="Description" type="xsd:string" nillable="true"/>
            </xsd:sequence>
          </xsd:extension>
        </xsd:complexContent>
      </xsd:complexType>
    </xsd:element>
    <xsd:element name="personne_comite_selection" ma:index="28" nillable="true" ma:displayName="personne_comite_selection" ma:list="{191e3572-7072-48bf-b22e-58b322c54605}" ma:internalName="personne_comite_selection" ma:showField="field_7">
      <xsd:simpleType>
        <xsd:restriction base="dms:Lookup"/>
      </xsd:simpleType>
    </xsd:element>
    <xsd:element name="personne_comite_selection_x003a_Adresses_x0020_courriel" ma:index="29" nillable="true" ma:displayName="personne_comite_selection:Adresses courriel" ma:list="{191e3572-7072-48bf-b22e-58b322c54605}" ma:internalName="personne_comite_selection_x003a_Adresses_x0020_courriel" ma:readOnly="true" ma:showField="field_4" ma:web="415013d2-382c-4081-874e-f27f54c9bb6e">
      <xsd:simpleType>
        <xsd:restriction base="dms:Lookup"/>
      </xsd:simpleType>
    </xsd:element>
    <xsd:element name="personne_comite_selection_x003a_Pr_x00e9_nom" ma:index="30" nillable="true" ma:displayName="personne_comite_selection:Prénom" ma:list="{191e3572-7072-48bf-b22e-58b322c54605}" ma:internalName="personne_comite_selection_x003a_Pr_x00e9_nom" ma:readOnly="true" ma:showField="field_5" ma:web="415013d2-382c-4081-874e-f27f54c9bb6e">
      <xsd:simpleType>
        <xsd:restriction base="dms:Lookup"/>
      </xsd:simpleType>
    </xsd:element>
    <xsd:element name="personne_comite_selection_x003a_Nom" ma:index="31" nillable="true" ma:displayName="personne_comite_selection:Nom" ma:list="{191e3572-7072-48bf-b22e-58b322c54605}" ma:internalName="personne_comite_selection_x003a_Nom" ma:readOnly="true" ma:showField="field_6" ma:web="415013d2-382c-4081-874e-f27f54c9bb6e">
      <xsd:simpleType>
        <xsd:restriction base="dms:Lookup"/>
      </xsd:simpleType>
    </xsd:element>
    <xsd:element name="MediaServiceObjectDetectorVersions" ma:index="32" nillable="true" ma:displayName="MediaServiceObjectDetectorVersions" ma:hidden="true" ma:indexed="true" ma:internalName="MediaServiceObjectDetectorVersions" ma:readOnly="true">
      <xsd:simpleType>
        <xsd:restriction base="dms:Text"/>
      </xsd:simpleType>
    </xsd:element>
    <xsd:element name="Synth_x00e8_ses" ma:index="33" nillable="true" ma:displayName="Synthèses" ma:description="Synthèses à réaliser sur ces enregistrements" ma:format="Dropdown" ma:internalName="Synth_x00e8_ses">
      <xsd:simpleType>
        <xsd:restriction base="dms:Choice">
          <xsd:enumeration value="Pas de synthèse prévue"/>
          <xsd:enumeration value="À faire"/>
          <xsd:enumeration value="Fait"/>
          <xsd:enumeration value="En cours"/>
        </xsd:restriction>
      </xsd:simpleType>
    </xsd:element>
    <xsd:element name="Cat_x00e9_gorie" ma:index="34" nillable="true" ma:displayName="Catégorie" ma:format="Dropdown" ma:internalName="Cat_x00e9_gorie">
      <xsd:simpleType>
        <xsd:restriction base="dms:Choice">
          <xsd:enumeration value="Transformation"/>
          <xsd:enumeration value="Égalité des chances"/>
          <xsd:enumeration value="Ressources"/>
          <xsd:enumeration value="Réussite"/>
          <xsd:enumeration value="Éthique numérique"/>
        </xsd:restriction>
      </xsd:simpleType>
    </xsd:element>
    <xsd:element name="_x00c9_tablissement" ma:index="35" nillable="true" ma:displayName="Établissement" ma:format="Dropdown" ma:internalName="_x00c9_tablissement">
      <xsd:complexType>
        <xsd:complexContent>
          <xsd:extension base="dms:MultiChoiceFillIn">
            <xsd:sequence>
              <xsd:element name="Value" maxOccurs="unbounded" minOccurs="0" nillable="true">
                <xsd:simpleType>
                  <xsd:union memberTypes="dms:Text">
                    <xsd:simpleType>
                      <xsd:restriction base="dms:Choice">
                        <xsd:enumeration value="Cégep Ste-Foy"/>
                        <xsd:enumeration value="Cégep St-Félicien"/>
                        <xsd:enumeration value="Université Laval"/>
                        <xsd:enumeration value="Institut des technologies agroalimentaires du Qc"/>
                        <xsd:enumeration value="John Abbott"/>
                        <xsd:enumeration value="HEC Mtl"/>
                        <xsd:enumeration value="Cégep de Granby"/>
                        <xsd:enumeration value="UQAT"/>
                        <xsd:enumeration value="Polytechnique Mtl"/>
                        <xsd:enumeration value="UQAM"/>
                        <xsd:enumeration value="Cégep La Pocatière"/>
                        <xsd:enumeration value="Cégep Édouard-Montpetit"/>
                        <xsd:enumeration value="Cegep Lévis"/>
                        <xsd:enumeration value="Cégep de Shawinigan"/>
                        <xsd:enumeration value="Cégep de la Gaspésie et des Îles"/>
                        <xsd:enumeration value="UQTR"/>
                        <xsd:enumeration value="Cégep de La Pocatière"/>
                        <xsd:enumeration value="UQAR"/>
                        <xsd:enumeration value="UQAC"/>
                        <xsd:enumeration value="Cégep à distance"/>
                        <xsd:enumeration value="Collège Montmorency"/>
                      </xsd:restriction>
                    </xsd:simpleType>
                  </xsd:union>
                </xsd:simpleType>
              </xsd:element>
            </xsd:sequence>
          </xsd:extension>
        </xsd:complexContent>
      </xsd:complexType>
    </xsd:element>
    <xsd:element name="MediaServiceSearchProperties" ma:index="36" nillable="true" ma:displayName="MediaServiceSearchProperties" ma:hidden="true" ma:internalName="MediaServiceSearchProperties" ma:readOnly="true">
      <xsd:simpleType>
        <xsd:restriction base="dms:Note"/>
      </xsd:simpleType>
    </xsd:element>
    <xsd:element name="MediaServiceBillingMetadata" ma:index="37" nillable="true" ma:displayName="MediaServiceBillingMetadata" ma:hidden="true" ma:internalName="MediaServiceBillingMetadata" ma:readOnly="true">
      <xsd:simpleType>
        <xsd:restriction base="dms:Note"/>
      </xsd:simpleType>
    </xsd:element>
    <xsd:element name="Animateurs0" ma:index="38" nillable="true" ma:displayName="Animateurs " ma:format="Dropdown" ma:internalName="Animateurs0">
      <xsd:simpleType>
        <xsd:restriction base="dms:Note">
          <xsd:maxLength value="255"/>
        </xsd:restriction>
      </xsd:simpleType>
    </xsd:element>
    <xsd:element name="Dateetheuredelactivit_x00e9_" ma:index="39" nillable="true" ma:displayName="En ligne Date et heure de l'activité" ma:format="DateTime" ma:internalName="Dateetheuredelactivit_x00e9_">
      <xsd:simpleType>
        <xsd:restriction base="dms:DateTime"/>
      </xsd:simpleType>
    </xsd:element>
    <xsd:element name="Blocdatelier" ma:index="40" nillable="true" ma:displayName="Bloc d'atelier" ma:format="Dropdown" ma:internalName="Blocdatelier">
      <xsd:complexType>
        <xsd:complexContent>
          <xsd:extension base="dms:MultiChoice">
            <xsd:sequence>
              <xsd:element name="Value" maxOccurs="unbounded" minOccurs="0" nillable="true">
                <xsd:simpleType>
                  <xsd:restriction base="dms:Choice">
                    <xsd:enumeration value="Bloc 1"/>
                    <xsd:enumeration value="Bloc 2"/>
                    <xsd:enumeration value="Bloc 3"/>
                    <xsd:enumeration value="Bloc 4"/>
                    <xsd:enumeration value="Bloc 5"/>
                    <xsd:enumeration value="Bloc 6"/>
                    <xsd:enumeration value="Bloc 7"/>
                    <xsd:enumeration value="Bloc 8"/>
                    <xsd:enumeration value="Annulé"/>
                    <xsd:enumeration value="Non applicable"/>
                  </xsd:restriction>
                </xsd:simpleType>
              </xsd:element>
            </xsd:sequence>
          </xsd:extension>
        </xsd:complexContent>
      </xsd:complexType>
    </xsd:element>
    <xsd:element name="Typedatelier" ma:index="41" nillable="true" ma:displayName="Type d'atelier" ma:format="Dropdown" ma:internalName="Typedatelier">
      <xsd:complexType>
        <xsd:complexContent>
          <xsd:extension base="dms:MultiChoice">
            <xsd:sequence>
              <xsd:element name="Value" maxOccurs="unbounded" minOccurs="0" nillable="true">
                <xsd:simpleType>
                  <xsd:restriction base="dms:Choice">
                    <xsd:enumeration value="En ligne"/>
                    <xsd:enumeration value="En présentiel"/>
                    <xsd:enumeration value="Annulé"/>
                  </xsd:restriction>
                </xsd:simpleType>
              </xsd:element>
            </xsd:sequence>
          </xsd:extension>
        </xsd:complexContent>
      </xsd:complexType>
    </xsd:element>
    <xsd:element name="PrixHublo" ma:index="42" nillable="true" ma:displayName="Prix Hublo" ma:format="Dropdown" ma:internalName="PrixHublo">
      <xsd:simpleType>
        <xsd:restriction base="dms:Choice">
          <xsd:enumeration value="Finaliste"/>
          <xsd:enumeration value="Lauréat"/>
          <xsd:enumeration value="Non"/>
        </xsd:restriction>
      </xsd:simpleType>
    </xsd:element>
    <xsd:element name="Dateetheure" ma:index="43" nillable="true" ma:displayName="Date et heure" ma:format="Dropdown" ma:internalName="Dateetheure">
      <xsd:simpleType>
        <xsd:restriction base="dms:Note">
          <xsd:maxLength value="255"/>
        </xsd:restriction>
      </xsd:simpleType>
    </xsd:element>
    <xsd:element name="_x00c9_v_x00e9_nement" ma:index="44" nillable="true" ma:displayName="Événement" ma:format="Dropdown" ma:internalName="_x00c9_v_x00e9_nement">
      <xsd:simpleType>
        <xsd:restriction base="dms:Choice">
          <xsd:enumeration value="I-mersion CP-Activités"/>
          <xsd:enumeration value="RVCP 2025"/>
          <xsd:enumeration value="RVCP 2024"/>
          <xsd:enumeration value="I-mersion CP 2024-2025"/>
        </xsd:restriction>
      </xsd:simpleType>
    </xsd:element>
    <xsd:element name="Ressourcescompl_x00e9_mentairesfournies" ma:index="45" nillable="true" ma:displayName="Ressources complémentaires fournies" ma:format="Dropdown" ma:indexed="true" ma:internalName="Ressourcescompl_x00e9_mentairesfournies">
      <xsd:simpleType>
        <xsd:restriction base="dms:Choice">
          <xsd:enumeration value="Oui"/>
          <xsd:enumeration value="Non"/>
          <xsd:enumeration value="Non disponible - Droits d'auteur"/>
        </xsd:restriction>
      </xsd:simpleType>
    </xsd:element>
    <xsd:element name="Lienverslaressource" ma:index="46" nillable="true" ma:displayName="Lien vers la ressource" ma:format="Hyperlink" ma:internalName="Lienverslaressource">
      <xsd:complexType>
        <xsd:complexContent>
          <xsd:extension base="dms:URL">
            <xsd:sequence>
              <xsd:element name="Url" type="dms:ValidUrl" minOccurs="0" nillable="true"/>
              <xsd:element name="Description" type="xsd:string" nillable="true"/>
            </xsd:sequence>
          </xsd:extension>
        </xsd:complexContent>
      </xsd:complexType>
    </xsd:element>
    <xsd:element name="Typedactivit_x00e9_" ma:index="47" nillable="true" ma:displayName="Type d'activité" ma:format="Dropdown" ma:internalName="Typedactivit_x00e9_">
      <xsd:simpleType>
        <xsd:restriction base="dms:Choice">
          <xsd:enumeration value="i-mersion CP - Activité"/>
          <xsd:enumeration value="RVCP - Atelier"/>
          <xsd:enumeration value="RVCP - Studio d'expérimentation"/>
          <xsd:enumeration value="RVCP - Table ronde"/>
        </xsd:restriction>
      </xsd:simpleType>
    </xsd:element>
    <xsd:element name="Mat_x00e9_rielenvoy_x00e9_auxparticipants" ma:index="48" nillable="true" ma:displayName="Matériel envoyé aux participants" ma:default="1" ma:format="Dropdown" ma:internalName="Mat_x00e9_rielenvoy_x00e9_auxparticipant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15013d2-382c-4081-874e-f27f54c9bb6e"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de82f733-0c45-415a-95ca-7c183747c32b}" ma:internalName="TaxCatchAll" ma:showField="CatchAllData" ma:web="415013d2-382c-4081-874e-f27f54c9bb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ee0bfa4-b792-4de8-8186-e00c7459f019">
      <Terms xmlns="http://schemas.microsoft.com/office/infopath/2007/PartnerControls"/>
    </lcf76f155ced4ddcb4097134ff3c332f>
    <Animateurs0 xmlns="1ee0bfa4-b792-4de8-8186-e00c7459f019" xsi:nil="true"/>
    <Typedactivit_x00e9_ xmlns="1ee0bfa4-b792-4de8-8186-e00c7459f019" xsi:nil="true"/>
    <Synth_x00e8_ses xmlns="1ee0bfa4-b792-4de8-8186-e00c7459f019" xsi:nil="true"/>
    <Typedatelier xmlns="1ee0bfa4-b792-4de8-8186-e00c7459f019" xsi:nil="true"/>
    <personne_comite_selection xmlns="1ee0bfa4-b792-4de8-8186-e00c7459f019" xsi:nil="true"/>
    <PrixHublo xmlns="1ee0bfa4-b792-4de8-8186-e00c7459f019" xsi:nil="true"/>
    <Prixd_x00e9_quipe xmlns="1ee0bfa4-b792-4de8-8186-e00c7459f019">true</Prixd_x00e9_quipe>
    <Dateetheure xmlns="1ee0bfa4-b792-4de8-8186-e00c7459f019" xsi:nil="true"/>
    <Suppl_x00e9_mentdinfo xmlns="1ee0bfa4-b792-4de8-8186-e00c7459f019" xsi:nil="true"/>
    <Cat_x00e9_gories xmlns="1ee0bfa4-b792-4de8-8186-e00c7459f019" xsi:nil="true"/>
    <Cat_x00e9_gorie xmlns="1ee0bfa4-b792-4de8-8186-e00c7459f019" xsi:nil="true"/>
    <Dateetheuredelactivit_x00e9_ xmlns="1ee0bfa4-b792-4de8-8186-e00c7459f019" xsi:nil="true"/>
    <_x00c9_v_x00e9_nement xmlns="1ee0bfa4-b792-4de8-8186-e00c7459f019" xsi:nil="true"/>
    <Mat_x00e9_rielenvoy_x00e9_auxparticipants xmlns="1ee0bfa4-b792-4de8-8186-e00c7459f019">true</Mat_x00e9_rielenvoy_x00e9_auxparticipants>
    <candidature_pdf xmlns="1ee0bfa4-b792-4de8-8186-e00c7459f019">
      <Url xsi:nil="true"/>
      <Description xsi:nil="true"/>
    </candidature_pdf>
    <Ressourcescompl_x00e9_mentairesfournies xmlns="1ee0bfa4-b792-4de8-8186-e00c7459f019" xsi:nil="true"/>
    <Blocdatelier xmlns="1ee0bfa4-b792-4de8-8186-e00c7459f019" xsi:nil="true"/>
    <TaxCatchAll xmlns="415013d2-382c-4081-874e-f27f54c9bb6e" xsi:nil="true"/>
    <_x00c9_tablissement xmlns="1ee0bfa4-b792-4de8-8186-e00c7459f019" xsi:nil="true"/>
    <Lienverslaressource xmlns="1ee0bfa4-b792-4de8-8186-e00c7459f019">
      <Url xsi:nil="true"/>
      <Description xsi:nil="true"/>
    </Lienverslaressource>
  </documentManagement>
</p:properties>
</file>

<file path=customXml/itemProps1.xml><?xml version="1.0" encoding="utf-8"?>
<ds:datastoreItem xmlns:ds="http://schemas.openxmlformats.org/officeDocument/2006/customXml" ds:itemID="{8BE19496-A0DB-4FD4-B959-E24DEDD66AA2}"/>
</file>

<file path=customXml/itemProps2.xml><?xml version="1.0" encoding="utf-8"?>
<ds:datastoreItem xmlns:ds="http://schemas.openxmlformats.org/officeDocument/2006/customXml" ds:itemID="{A4AF2D9D-DD2D-48A1-9B10-1327967F6B23}"/>
</file>

<file path=customXml/itemProps3.xml><?xml version="1.0" encoding="utf-8"?>
<ds:datastoreItem xmlns:ds="http://schemas.openxmlformats.org/officeDocument/2006/customXml" ds:itemID="{00630C8D-D5A5-49F5-8E75-1FF9B7BFFA0D}"/>
</file>

<file path=docProps/app.xml><?xml version="1.0" encoding="utf-8"?>
<Properties xmlns="http://schemas.openxmlformats.org/officeDocument/2006/extended-properties" xmlns:vt="http://schemas.openxmlformats.org/officeDocument/2006/docPropsVTypes">
  <TotalTime>12997</TotalTime>
  <Words>1406</Words>
  <Application>Microsoft Office PowerPoint</Application>
  <PresentationFormat>Grand écran</PresentationFormat>
  <Paragraphs>136</Paragraphs>
  <Slides>14</Slides>
  <Notes>14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Aptos</vt:lpstr>
      <vt:lpstr>Aptos Display</vt:lpstr>
      <vt:lpstr>Arial</vt:lpstr>
      <vt:lpstr>Thème Office</vt:lpstr>
      <vt:lpstr>Osez l’innovation pédagogique : le développement durable dans vos programmes d’études </vt:lpstr>
      <vt:lpstr>Plan </vt:lpstr>
      <vt:lpstr>Pourquoi le développement durable dans la formation en enseignement supérieur ?</vt:lpstr>
      <vt:lpstr>L’offre de formation pour les personnes étudiantes</vt:lpstr>
      <vt:lpstr>Développement durable dans la formation en enseignement supérieur au Québec</vt:lpstr>
      <vt:lpstr>Les points d’ancrage des CP</vt:lpstr>
      <vt:lpstr>CP et DD : par où on commence ?</vt:lpstr>
      <vt:lpstr>Nos paramètres d’intervention</vt:lpstr>
      <vt:lpstr>Partage d’expériences : Le DD dans le EMBA</vt:lpstr>
      <vt:lpstr>Partage d’expériences : Le DD dans le EMBA (suite)</vt:lpstr>
      <vt:lpstr>Partage d’expériences : Le DD dans le EMBA (suite)</vt:lpstr>
      <vt:lpstr>Un projet réussi mais des défis importants</vt:lpstr>
      <vt:lpstr>Partage d’expériences : Le DD en informatique</vt:lpstr>
      <vt:lpstr>Partage d’expériences : Le DD en informatique (suite)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Marie-Sara Blandine Soukpa</dc:creator>
  <cp:lastModifiedBy>Marie-Sara Blandine Soukpa</cp:lastModifiedBy>
  <cp:revision>20</cp:revision>
  <cp:lastPrinted>2026-05-13T12:30:28Z</cp:lastPrinted>
  <dcterms:created xsi:type="dcterms:W3CDTF">2026-05-05T12:59:02Z</dcterms:created>
  <dcterms:modified xsi:type="dcterms:W3CDTF">2026-05-21T14:22:43Z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0x0101001D1AE83D5E6B45419BFE12D74760FAA4</vt:lpwstr>
  </property>
</Properties>
</file>