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docProps/core.xml" ContentType="application/vnd.openxmlformats-package.core-properties+xml"/>
  <Override PartName="/ppt/notesSlides/notesSlide15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36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8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4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2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1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4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3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94" r:id="rId3"/>
    <p:sldId id="298" r:id="rId4"/>
    <p:sldId id="299" r:id="rId5"/>
    <p:sldId id="304" r:id="rId6"/>
    <p:sldId id="295" r:id="rId7"/>
    <p:sldId id="296" r:id="rId8"/>
    <p:sldId id="297" r:id="rId9"/>
    <p:sldId id="274" r:id="rId10"/>
    <p:sldId id="258" r:id="rId11"/>
    <p:sldId id="270" r:id="rId12"/>
    <p:sldId id="262" r:id="rId13"/>
    <p:sldId id="277" r:id="rId14"/>
    <p:sldId id="284" r:id="rId15"/>
    <p:sldId id="272" r:id="rId16"/>
    <p:sldId id="259" r:id="rId17"/>
    <p:sldId id="273" r:id="rId18"/>
    <p:sldId id="292" r:id="rId19"/>
    <p:sldId id="289" r:id="rId20"/>
    <p:sldId id="280" r:id="rId21"/>
    <p:sldId id="290" r:id="rId22"/>
    <p:sldId id="261" r:id="rId23"/>
    <p:sldId id="291" r:id="rId24"/>
    <p:sldId id="287" r:id="rId25"/>
    <p:sldId id="288" r:id="rId26"/>
    <p:sldId id="301" r:id="rId27"/>
    <p:sldId id="302" r:id="rId28"/>
    <p:sldId id="303" r:id="rId29"/>
    <p:sldId id="300" r:id="rId30"/>
    <p:sldId id="286" r:id="rId31"/>
    <p:sldId id="293" r:id="rId32"/>
    <p:sldId id="264" r:id="rId33"/>
    <p:sldId id="281" r:id="rId34"/>
    <p:sldId id="267" r:id="rId35"/>
    <p:sldId id="305" r:id="rId36"/>
    <p:sldId id="306" r:id="rId37"/>
    <p:sldId id="317" r:id="rId38"/>
    <p:sldId id="310" r:id="rId39"/>
    <p:sldId id="314" r:id="rId40"/>
    <p:sldId id="320" r:id="rId41"/>
    <p:sldId id="311" r:id="rId42"/>
    <p:sldId id="319" r:id="rId43"/>
    <p:sldId id="321" r:id="rId44"/>
    <p:sldId id="323" r:id="rId4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FF"/>
    <a:srgbClr val="FFC4FF"/>
    <a:srgbClr val="FFBCF5"/>
    <a:srgbClr val="FFB8ED"/>
    <a:srgbClr val="FAB0E2"/>
    <a:srgbClr val="FEF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6"/>
    <p:restoredTop sz="76301"/>
  </p:normalViewPr>
  <p:slideViewPr>
    <p:cSldViewPr snapToGrid="0" snapToObjects="1">
      <p:cViewPr varScale="1">
        <p:scale>
          <a:sx n="96" d="100"/>
          <a:sy n="96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2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parle souvent de “penser en dehors de la boîte”, mais dans notre rôle, il faut souvent commencer par mieux comprendre la boîte : ses règles, ses contraintes, ses habitudes, ses angles morts.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philosophique qui </a:t>
            </a:r>
            <a:r>
              <a:rPr lang="en-US" dirty="0" err="1"/>
              <a:t>complémente</a:t>
            </a:r>
            <a:r>
              <a:rPr lang="en-US" dirty="0"/>
              <a:t> bien </a:t>
            </a:r>
            <a:r>
              <a:rPr lang="en-US" dirty="0" err="1"/>
              <a:t>l’approche</a:t>
            </a:r>
            <a:r>
              <a:rPr lang="en-US" dirty="0"/>
              <a:t> plus </a:t>
            </a:r>
            <a:r>
              <a:rPr lang="en-US" dirty="0" err="1"/>
              <a:t>scientifique</a:t>
            </a:r>
            <a:r>
              <a:rPr lang="en-US" dirty="0"/>
              <a:t> de sawyer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58D0-8CA6-06AC-F06D-6D3E4B186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BA7DE7-74B5-FEC9-66BF-A7C418B27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92439-E7E8-DF76-1609-519D98907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68C-8F44-1663-BF97-2266FDA4B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63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4C5D5-A9E3-573C-379C-6ED597A26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1E2D8-3735-7187-9800-95BEF6F15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2B19B9-F81F-A343-2B6A-65FDB8249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BC627-7C11-B285-1689-09AEC2FA2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8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307B0-ADD2-DEF6-915A-611A632B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B95594-8558-D27B-122F-09C7CF41D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4B426-6A33-7A8D-D009-17ACE43E5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L’expertise </a:t>
            </a:r>
            <a:r>
              <a:rPr lang="fr-FR" sz="1200" dirty="0"/>
              <a:t>permet de connaître les règles, les contraintes et les critères de qualité.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On peut être très créatif dans un domaine et pas du tout dans l’autre.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C4ABA-E1C6-11D4-51F7-DB0F453029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39F8B-2BF1-E45F-ACED-31B3C84E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AC370-274F-50BF-26D8-942410919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70131-1DD9-EA20-9D0B-8C78C2105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Raconter</a:t>
            </a:r>
            <a:r>
              <a:rPr lang="en-US" dirty="0"/>
              <a:t> </a:t>
            </a:r>
            <a:r>
              <a:rPr lang="en-US" dirty="0" err="1"/>
              <a:t>l,hisoitre</a:t>
            </a:r>
            <a:r>
              <a:rPr lang="en-US" dirty="0"/>
              <a:t> des </a:t>
            </a:r>
            <a:r>
              <a:rPr lang="en-US" dirty="0" err="1"/>
              <a:t>étudiants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art pour le problem finding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62AC9-02C1-6869-F73B-AA024FB6B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4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A3622-D311-F175-E308-8D9188C0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4CAA7-DDFB-A2CB-25A7-DFB875592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D86C5-F742-6505-06F0-64C95D19B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049DF-0763-8813-B542-728AC3AB7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3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08623-931B-04E2-B83C-0096044F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42CAF-89A5-1D3D-F6D5-DD12F46AC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3EF4E-7A5C-300B-BC72-EE8B750B3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« Théorie de la productivité »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gars qui avait 150 dessins à faire en 1 semaine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A175-3918-674C-E113-E0DF1F5AC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0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Woolf?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choses blanches vs les choses blanches qui se mange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2F158-4935-3FFE-AE72-57B0D205D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61EA9-109A-BF4C-DC05-211B764FA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99116-2EC7-B66E-8DDD-A73617DFF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EC5F9-DA1B-35B9-A8CF-D1F0F6E50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36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0C667-E431-2EC1-99FA-0CB4BF4F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2E8268-E4E8-C3E4-2D05-EDC56D930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D89885-71FC-2E40-5F08-F854B35A6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qu’on</a:t>
            </a:r>
            <a:r>
              <a:rPr lang="en-US" dirty="0"/>
              <a:t> parle </a:t>
            </a:r>
            <a:r>
              <a:rPr lang="en-US" dirty="0" err="1"/>
              <a:t>d’endroit</a:t>
            </a:r>
            <a:r>
              <a:rPr lang="en-US" dirty="0"/>
              <a:t> de </a:t>
            </a:r>
            <a:r>
              <a:rPr lang="en-US" dirty="0" err="1"/>
              <a:t>confiance</a:t>
            </a:r>
            <a:r>
              <a:rPr lang="en-US" dirty="0"/>
              <a:t>!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Cultiver les «liens faibles»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Éviter le </a:t>
            </a:r>
            <a:r>
              <a:rPr kumimoji="0" lang="fr-FR" alt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groupthink</a:t>
            </a:r>
            <a:endParaRPr kumimoji="0" lang="fr-FR" alt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9DF97-D06F-D54A-56C2-EC5E4B327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8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6A856-FC3A-E3EB-CF65-D868BCD0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AE2293-9D57-9C0D-6B43-D76D0FC01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20918-9E85-F13F-4C93-B34176AD3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6C72F-A4D3-9903-498D-1F57A307F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3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222E0-3213-4892-711F-B24738DCD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6D21C-EBCA-C0EB-00F3-8411DD4D2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8D790-1C8C-B5A6-67D9-EC0FAAC75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Diversité</a:t>
            </a:r>
            <a:r>
              <a:rPr lang="en-US" dirty="0"/>
              <a:t> cognitive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1BC2-412A-55FA-CA3D-7BAA6FB142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54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6CBD9-7004-9785-7A45-236E50AD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442896-90ED-DF0E-0143-43A02EEE7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616BF-E064-A6B4-73AA-582BC321F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2: les Bienfait de la </a:t>
            </a:r>
            <a:r>
              <a:rPr lang="en-US" dirty="0" err="1"/>
              <a:t>créativité</a:t>
            </a:r>
            <a:r>
              <a:rPr lang="en-US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2C109-4A26-A1F6-0E26-677871E0E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8C04D-F230-2BFD-355A-4F0FCF44C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58833-BC2A-D45F-BB34-249D8D6DB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186CD-7706-5AD3-402C-4234B53F7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créativité</a:t>
            </a:r>
            <a:r>
              <a:rPr lang="en-US" dirty="0"/>
              <a:t> </a:t>
            </a:r>
            <a:r>
              <a:rPr lang="en-US" dirty="0" err="1"/>
              <a:t>augmente</a:t>
            </a:r>
            <a:r>
              <a:rPr lang="en-US" dirty="0"/>
              <a:t> la resilience…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8B41F-0FFB-692C-7EDB-E9625E99E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6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E7118-63F0-79D5-06EE-87E1A6CC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97849-1EAC-50CA-A394-B05D868C1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5C77F-335D-695C-D86C-DC7E861CB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432D8-C7AE-DDD3-7114-B22F526B6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EC9EC-905A-A9C0-3E5E-3C4ED6C6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9DA33-C0AD-93FF-8628-7E8347804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9A68D7-3DFE-9AA2-DC2F-9C0C5E9C7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15890-94E7-6AC6-F1F4-4428D64BF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9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26731-2EAB-8715-7E49-B5D001CF7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F4066-C46E-5464-0773-9A81EA884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8F973-F56E-B00E-91E3-26822BDA8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61327-5765-395F-80DA-6BED34761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5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3D66C-A1E2-0C2E-81A3-CE0D932D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8917A-832A-1C6B-8423-2E7AEABF5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E3F32-20FF-72E3-2706-DF7265F7B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5328B-3C2C-B397-307A-67EB3A817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5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6B658-757E-AA3C-BF48-4E1A2D92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0A0E7-3DD8-62F1-4D33-A67FA6619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F7A45-8D7D-7625-1A03-7D0106316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A463D-6862-D4F0-C3C9-8A14127195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0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04A05-6A8E-72B5-F75F-1C776D61D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DC7A76-8253-02C9-67E8-8A071C3DD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4CD9A-15A2-D35A-E86E-56502389D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EB35C-33B7-5EB7-2DC3-FD4F92AEE1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7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5841-9594-3698-F01D-97C5AA0AC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F7CD2-4BA1-6427-4037-DC434B42C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E43C7-84D3-0598-8AA4-29E00F3CB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3AD5F-E0AA-493C-F563-1BEFE6D18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5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A689-2C99-5298-4ABB-1D394888A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5C5102-4D12-6871-80A8-C457DB0F4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FBB46-EF1E-E968-3445-4FE42E182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ACC4-9EDB-4286-9D9F-F4510E8A7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13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EEB0-BBF1-6998-42BD-1F248CC8D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3171C-0117-F2A2-BB7A-3CF209BFF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88B9FC-10A0-0D58-5F2E-2166AA7BE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20CED-0504-A4ED-A297-B9D7A1516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73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F6AA9-C7BA-50B5-7750-A9BB2AE74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07CC9-72B7-27F8-0BF0-2A01B19B7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DA9E6-877F-E629-BD20-33982ABB1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8C969-2D82-8634-9DE6-7D4717ACC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6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6F7E5-7AFD-EE01-A0AF-3A8C26A7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75E36-9B2E-9EEC-94FF-B2F50F219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238BE3-005E-6308-7E54-5D7887AC9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30BF5-4CBE-1DB1-7134-530D5C49B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06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0D3F2-915C-ED78-C832-1835BB4A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1F673-861D-E919-D35A-2E268D72D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15E39-37C8-7205-553B-D00808094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891E3-0DBA-CAA5-7D30-F5FC0E8F0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31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09C31-B0CD-EBC9-109E-E53EB9717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12360-B811-DA45-E447-DAC3EB51B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04ED1-ABC7-4567-516E-1F3B67078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07548-B5DD-54D4-A546-7C5FA7D8A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0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AB028-C50D-A65C-6C49-7AE1B17A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0605D-2E48-0572-A7A5-C5F6AB337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43673-4680-183A-5AD5-A271C2BAE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AFFDE-7323-8CDE-E09C-DD630A3FD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2106A-CBF0-4093-6FAD-0C5CA015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A738F-1F3C-EBBD-A01F-30B525175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20DBA-30E1-ACFB-9DC7-C88C98DDD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D877D-92FF-9348-D30B-C12B88AF6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045BA-BFE6-D435-843C-F8CBD7BB9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448DC-09A2-9F80-262F-AD495F8AD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90D2D-A8E8-0AAE-6213-39034F3FB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7060F-2E01-D8AA-96A8-8D1CEFF0F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9A19-6FBA-0225-DB45-E95BDC087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E75BC-D40C-BCB3-D561-E2C7A0BD0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9BBA2-F023-BB16-5224-467BDB2BF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597A8-0385-43B9-EC65-F4CEFF937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191D8-3644-82C5-D79C-5EBCDAD2C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D9AF2-4666-B002-E8E6-63CEEB7AC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3C045-4641-FE76-FCDE-28FE15C5B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698BC-626F-A17E-B918-7EE9CF4AA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F879-15C9-81E7-2C06-BFAB7F536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02E8D-E17A-6EF5-9A33-6B5E30493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C07F2-DEF2-3084-0002-86D226F8B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E2C6-997D-2588-840D-F87E2E7C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3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9FC4E96-6598-30FC-CB94-61D0B64C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9"/>
            <a:ext cx="12185522" cy="685071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6480" y="960120"/>
            <a:ext cx="5257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r>
              <a:rPr lang="fr-FR" sz="4400" dirty="0"/>
              <a:t>Cultiver la créativité et l’imagination dans sa pratique de CP </a:t>
            </a:r>
          </a:p>
        </p:txBody>
      </p:sp>
      <p:sp>
        <p:nvSpPr>
          <p:cNvPr id="4" name="Text 1"/>
          <p:cNvSpPr/>
          <p:nvPr/>
        </p:nvSpPr>
        <p:spPr>
          <a:xfrm>
            <a:off x="6144768" y="3429000"/>
            <a:ext cx="42976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6B8F71"/>
                </a:solidFill>
              </a:rPr>
              <a:t>i</a:t>
            </a:r>
            <a:r>
              <a:rPr lang="en-US" sz="1800" b="1" dirty="0" err="1">
                <a:solidFill>
                  <a:srgbClr val="6B8F71"/>
                </a:solidFill>
              </a:rPr>
              <a:t>-mersion</a:t>
            </a:r>
            <a:r>
              <a:rPr lang="en-US" sz="1800" b="1" dirty="0">
                <a:solidFill>
                  <a:srgbClr val="6B8F71"/>
                </a:solidFill>
              </a:rPr>
              <a:t> CP</a:t>
            </a:r>
            <a:endParaRPr lang="en-US" sz="180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972ECC0-F50A-BC0E-CA93-2C9D9DFFD3BC}"/>
              </a:ext>
            </a:extLst>
          </p:cNvPr>
          <p:cNvGrpSpPr/>
          <p:nvPr/>
        </p:nvGrpSpPr>
        <p:grpSpPr>
          <a:xfrm>
            <a:off x="6144768" y="2752499"/>
            <a:ext cx="1789410" cy="365760"/>
            <a:chOff x="6144768" y="2194560"/>
            <a:chExt cx="1789410" cy="365760"/>
          </a:xfrm>
        </p:grpSpPr>
        <p:sp>
          <p:nvSpPr>
            <p:cNvPr id="6" name="Shape 3"/>
            <p:cNvSpPr/>
            <p:nvPr/>
          </p:nvSpPr>
          <p:spPr>
            <a:xfrm>
              <a:off x="6144768" y="2194560"/>
              <a:ext cx="1789410" cy="365760"/>
            </a:xfrm>
            <a:prstGeom prst="roundRect">
              <a:avLst>
                <a:gd name="adj" fmla="val 20000"/>
              </a:avLst>
            </a:prstGeom>
            <a:solidFill>
              <a:srgbClr val="D9EAD8"/>
            </a:solidFill>
            <a:ln w="12700">
              <a:solidFill>
                <a:srgbClr val="D9EAD8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4"/>
            <p:cNvSpPr/>
            <p:nvPr/>
          </p:nvSpPr>
          <p:spPr>
            <a:xfrm>
              <a:off x="6144768" y="2301240"/>
              <a:ext cx="1789410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fontScale="92500" lnSpcReduction="10000"/>
            </a:bodyPr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28312E"/>
                  </a:solidFill>
                </a:rPr>
                <a:t>Hans Olivier Puskas</a:t>
              </a:r>
              <a:endParaRPr lang="en-US" sz="1200" dirty="0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65A6009E-A831-CF95-3C30-AD1FC9808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00" y="659677"/>
            <a:ext cx="3915889" cy="5515571"/>
          </a:xfrm>
          <a:prstGeom prst="rect">
            <a:avLst/>
          </a:prstGeom>
          <a:effectLst>
            <a:softEdge rad="290850"/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4E9B145-9B9C-01AC-D7DB-0D080450B87D}"/>
              </a:ext>
            </a:extLst>
          </p:cNvPr>
          <p:cNvSpPr txBox="1"/>
          <p:nvPr/>
        </p:nvSpPr>
        <p:spPr>
          <a:xfrm>
            <a:off x="6144768" y="4581144"/>
            <a:ext cx="29428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i="1" dirty="0"/>
              <a:t>      Toute cette histoire de “penser en dehors de la boîte” doit vouloir dire que ce qu’il y a dans la boîte est assez terrible.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1637794-5BC3-DCA1-1A76-C6E2D1B8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43" y="5553528"/>
            <a:ext cx="1378857" cy="129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Plan de match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02920" y="1874520"/>
            <a:ext cx="2158298" cy="2880360"/>
          </a:xfrm>
          <a:prstGeom prst="roundRect">
            <a:avLst>
              <a:gd name="adj" fmla="val 3137"/>
            </a:avLst>
          </a:prstGeom>
          <a:solidFill>
            <a:srgbClr val="F8D5B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Text 3"/>
          <p:cNvSpPr/>
          <p:nvPr/>
        </p:nvSpPr>
        <p:spPr>
          <a:xfrm>
            <a:off x="685800" y="20574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8312E"/>
                </a:solidFill>
              </a:rPr>
              <a:t>1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630935" y="2802636"/>
            <a:ext cx="190226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000" b="1" dirty="0" err="1">
                <a:solidFill>
                  <a:srgbClr val="28312E"/>
                </a:solidFill>
              </a:rPr>
              <a:t>Ouvrir</a:t>
            </a:r>
            <a:r>
              <a:rPr lang="en-US" sz="2000" b="1" dirty="0">
                <a:solidFill>
                  <a:srgbClr val="28312E"/>
                </a:solidFill>
              </a:rPr>
              <a:t> la </a:t>
            </a:r>
            <a:r>
              <a:rPr lang="fr-FR" sz="2000" b="1" dirty="0"/>
              <a:t>boîte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630935" y="3483864"/>
            <a:ext cx="190226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400" i="1" dirty="0" err="1">
                <a:solidFill>
                  <a:srgbClr val="28312E"/>
                </a:solidFill>
              </a:rPr>
              <a:t>Quelques</a:t>
            </a:r>
            <a:r>
              <a:rPr lang="en-US" sz="1400" i="1" dirty="0">
                <a:solidFill>
                  <a:srgbClr val="28312E"/>
                </a:solidFill>
              </a:rPr>
              <a:t> </a:t>
            </a:r>
            <a:r>
              <a:rPr lang="en-US" sz="1400" i="1" dirty="0" err="1">
                <a:solidFill>
                  <a:srgbClr val="28312E"/>
                </a:solidFill>
              </a:rPr>
              <a:t>définitions</a:t>
            </a:r>
            <a:r>
              <a:rPr lang="en-US" sz="1400" i="1" dirty="0">
                <a:solidFill>
                  <a:srgbClr val="28312E"/>
                </a:solidFill>
              </a:rPr>
              <a:t> pour commencer</a:t>
            </a:r>
            <a:endParaRPr lang="en-US" sz="1400" i="1" dirty="0"/>
          </a:p>
        </p:txBody>
      </p:sp>
      <p:sp>
        <p:nvSpPr>
          <p:cNvPr id="8" name="Shape 6"/>
          <p:cNvSpPr/>
          <p:nvPr/>
        </p:nvSpPr>
        <p:spPr>
          <a:xfrm>
            <a:off x="2734948" y="1874520"/>
            <a:ext cx="2158298" cy="2880360"/>
          </a:xfrm>
          <a:prstGeom prst="roundRect">
            <a:avLst>
              <a:gd name="adj" fmla="val 3137"/>
            </a:avLst>
          </a:prstGeom>
          <a:solidFill>
            <a:srgbClr val="D9EAD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2917828" y="20574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8312E"/>
                </a:solidFill>
              </a:rPr>
              <a:t>2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2843782" y="2798064"/>
            <a:ext cx="19406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r>
              <a:rPr lang="en-US" sz="2000" b="1" dirty="0">
                <a:solidFill>
                  <a:srgbClr val="28312E"/>
                </a:solidFill>
              </a:rPr>
              <a:t>Voir la </a:t>
            </a:r>
            <a:r>
              <a:rPr lang="fr-FR" sz="2000" b="1" dirty="0"/>
              <a:t>boîte</a:t>
            </a:r>
            <a:r>
              <a:rPr lang="en-US" sz="2000" b="1" dirty="0">
                <a:solidFill>
                  <a:srgbClr val="28312E"/>
                </a:solidFill>
              </a:rPr>
              <a:t> </a:t>
            </a:r>
            <a:r>
              <a:rPr lang="en-US" sz="2000" b="1" dirty="0" err="1">
                <a:solidFill>
                  <a:srgbClr val="28312E"/>
                </a:solidFill>
              </a:rPr>
              <a:t>autrement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2885879" y="3456432"/>
            <a:ext cx="194062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1400" i="1" dirty="0"/>
              <a:t>Nuancer quelques idées reçues sur la créativité</a:t>
            </a:r>
            <a:endParaRPr lang="fr-FR" sz="1400" dirty="0"/>
          </a:p>
        </p:txBody>
      </p:sp>
      <p:sp>
        <p:nvSpPr>
          <p:cNvPr id="12" name="Shape 10"/>
          <p:cNvSpPr/>
          <p:nvPr/>
        </p:nvSpPr>
        <p:spPr>
          <a:xfrm>
            <a:off x="4966976" y="1874520"/>
            <a:ext cx="2158298" cy="2880360"/>
          </a:xfrm>
          <a:prstGeom prst="roundRect">
            <a:avLst>
              <a:gd name="adj" fmla="val 3137"/>
            </a:avLst>
          </a:prstGeom>
          <a:solidFill>
            <a:srgbClr val="D7E7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3" name="Text 11"/>
          <p:cNvSpPr/>
          <p:nvPr/>
        </p:nvSpPr>
        <p:spPr>
          <a:xfrm>
            <a:off x="5149856" y="20574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8312E"/>
                </a:solidFill>
              </a:rPr>
              <a:t>3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5177288" y="278892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000" b="1" dirty="0">
                <a:solidFill>
                  <a:srgbClr val="28312E"/>
                </a:solidFill>
              </a:rPr>
              <a:t>Brasser la </a:t>
            </a:r>
            <a:r>
              <a:rPr lang="fr-FR" sz="2000" b="1" dirty="0"/>
              <a:t>boîte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5170458" y="345643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1400" i="1" dirty="0"/>
              <a:t>Comment être plus créatif?</a:t>
            </a:r>
          </a:p>
        </p:txBody>
      </p:sp>
      <p:sp>
        <p:nvSpPr>
          <p:cNvPr id="16" name="Shape 14"/>
          <p:cNvSpPr/>
          <p:nvPr/>
        </p:nvSpPr>
        <p:spPr>
          <a:xfrm>
            <a:off x="9431032" y="1874520"/>
            <a:ext cx="2158298" cy="2880360"/>
          </a:xfrm>
          <a:prstGeom prst="roundRect">
            <a:avLst>
              <a:gd name="adj" fmla="val 3137"/>
            </a:avLst>
          </a:prstGeom>
          <a:solidFill>
            <a:srgbClr val="F8E8A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9613912" y="20574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8312E"/>
                </a:solidFill>
              </a:rPr>
              <a:t>5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9641344" y="2800376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r>
              <a:rPr lang="en-US" sz="2000" b="1" dirty="0" err="1">
                <a:solidFill>
                  <a:srgbClr val="28312E"/>
                </a:solidFill>
              </a:rPr>
              <a:t>Jouer</a:t>
            </a:r>
            <a:r>
              <a:rPr lang="en-US" sz="2000" b="1" dirty="0">
                <a:solidFill>
                  <a:srgbClr val="28312E"/>
                </a:solidFill>
              </a:rPr>
              <a:t> avec la </a:t>
            </a:r>
            <a:r>
              <a:rPr lang="fr-FR" sz="2000" b="1" dirty="0"/>
              <a:t>boîte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9634514" y="345643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rgbClr val="28312E"/>
                </a:solidFill>
              </a:rPr>
              <a:t>Mise </a:t>
            </a:r>
            <a:r>
              <a:rPr lang="en-US" sz="1400" i="1" dirty="0" err="1">
                <a:solidFill>
                  <a:srgbClr val="28312E"/>
                </a:solidFill>
              </a:rPr>
              <a:t>en</a:t>
            </a:r>
            <a:r>
              <a:rPr lang="en-US" sz="1400" i="1" dirty="0">
                <a:solidFill>
                  <a:srgbClr val="28312E"/>
                </a:solidFill>
              </a:rPr>
              <a:t> pratique</a:t>
            </a:r>
            <a:endParaRPr lang="en-US" sz="1400" i="1" dirty="0"/>
          </a:p>
        </p:txBody>
      </p:sp>
      <p:sp>
        <p:nvSpPr>
          <p:cNvPr id="24" name="Shape 10">
            <a:extLst>
              <a:ext uri="{FF2B5EF4-FFF2-40B4-BE49-F238E27FC236}">
                <a16:creationId xmlns:a16="http://schemas.microsoft.com/office/drawing/2014/main" id="{FF1BD2D3-6AF4-E6F7-2DB2-4CFB8C24BAD6}"/>
              </a:ext>
            </a:extLst>
          </p:cNvPr>
          <p:cNvSpPr/>
          <p:nvPr/>
        </p:nvSpPr>
        <p:spPr>
          <a:xfrm>
            <a:off x="7199004" y="1874520"/>
            <a:ext cx="2158298" cy="2880360"/>
          </a:xfrm>
          <a:prstGeom prst="roundRect">
            <a:avLst>
              <a:gd name="adj" fmla="val 3137"/>
            </a:avLst>
          </a:prstGeom>
          <a:solidFill>
            <a:srgbClr val="FFD1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A57FEBBE-A3E6-94BA-18C3-E882AA3C0042}"/>
              </a:ext>
            </a:extLst>
          </p:cNvPr>
          <p:cNvSpPr/>
          <p:nvPr/>
        </p:nvSpPr>
        <p:spPr>
          <a:xfrm>
            <a:off x="7381884" y="205740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8312E"/>
                </a:solidFill>
              </a:rPr>
              <a:t>4</a:t>
            </a:r>
            <a:endParaRPr lang="en-US" sz="2000" dirty="0"/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417A5757-1737-C484-979E-594B7C5A447E}"/>
              </a:ext>
            </a:extLst>
          </p:cNvPr>
          <p:cNvSpPr/>
          <p:nvPr/>
        </p:nvSpPr>
        <p:spPr>
          <a:xfrm>
            <a:off x="7409316" y="2798064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r>
              <a:rPr lang="en-US" sz="2000" b="1" dirty="0" err="1">
                <a:solidFill>
                  <a:srgbClr val="28312E"/>
                </a:solidFill>
              </a:rPr>
              <a:t>Repenser</a:t>
            </a:r>
            <a:r>
              <a:rPr lang="en-US" sz="2000" b="1" dirty="0">
                <a:solidFill>
                  <a:srgbClr val="28312E"/>
                </a:solidFill>
              </a:rPr>
              <a:t> </a:t>
            </a:r>
            <a:r>
              <a:rPr lang="en-US" sz="2000" b="1" dirty="0" err="1">
                <a:solidFill>
                  <a:srgbClr val="28312E"/>
                </a:solidFill>
              </a:rPr>
              <a:t>notre</a:t>
            </a:r>
            <a:r>
              <a:rPr lang="en-US" sz="2000" b="1" dirty="0">
                <a:solidFill>
                  <a:srgbClr val="28312E"/>
                </a:solidFill>
              </a:rPr>
              <a:t> </a:t>
            </a:r>
            <a:r>
              <a:rPr lang="fr-FR" sz="2000" b="1" dirty="0"/>
              <a:t>boîte</a:t>
            </a:r>
            <a:endParaRPr lang="en-US" sz="2000" dirty="0"/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902C6AE8-DCAE-1F2D-BAF1-71650DAB0D22}"/>
              </a:ext>
            </a:extLst>
          </p:cNvPr>
          <p:cNvSpPr/>
          <p:nvPr/>
        </p:nvSpPr>
        <p:spPr>
          <a:xfrm>
            <a:off x="7402486" y="3456432"/>
            <a:ext cx="1737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1400" i="1" dirty="0"/>
              <a:t>Le potentiel créatif du rôle de CP</a:t>
            </a:r>
          </a:p>
          <a:p>
            <a:endParaRPr lang="en-US" sz="1400" dirty="0"/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CE2828C4-E165-52DA-1EC0-4F4BC5AF0166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35D7B8D-3630-45DE-4663-1E5732024419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_pastel_watercolor_stationery_de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743200"/>
            <a:ext cx="43881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28312E"/>
                </a:solidFill>
              </a:rPr>
              <a:t>1. </a:t>
            </a:r>
            <a:r>
              <a:rPr lang="en-US" sz="4400" b="1" dirty="0" err="1">
                <a:solidFill>
                  <a:srgbClr val="28312E"/>
                </a:solidFill>
              </a:rPr>
              <a:t>Ouvrir</a:t>
            </a:r>
            <a:r>
              <a:rPr lang="en-US" sz="4400" b="1" dirty="0">
                <a:solidFill>
                  <a:srgbClr val="28312E"/>
                </a:solidFill>
              </a:rPr>
              <a:t> la </a:t>
            </a:r>
            <a:r>
              <a:rPr lang="fr-FR" sz="4400" b="1" dirty="0"/>
              <a:t>boîte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70432" y="3977639"/>
            <a:ext cx="53078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28312E"/>
                </a:solidFill>
              </a:rPr>
              <a:t>Quelques</a:t>
            </a:r>
            <a:r>
              <a:rPr lang="en-US" sz="2400" dirty="0">
                <a:solidFill>
                  <a:srgbClr val="28312E"/>
                </a:solidFill>
              </a:rPr>
              <a:t> </a:t>
            </a:r>
            <a:r>
              <a:rPr lang="en-US" sz="2400" dirty="0" err="1">
                <a:solidFill>
                  <a:srgbClr val="28312E"/>
                </a:solidFill>
              </a:rPr>
              <a:t>définitions</a:t>
            </a:r>
            <a:r>
              <a:rPr lang="en-US" sz="2400" dirty="0">
                <a:solidFill>
                  <a:srgbClr val="28312E"/>
                </a:solidFill>
              </a:rPr>
              <a:t> pour commencer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61872" y="5074920"/>
            <a:ext cx="3237105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CA" sz="1500" b="1" i="1" dirty="0">
                <a:solidFill>
                  <a:srgbClr val="6F9580"/>
                </a:solidFill>
                <a:latin typeface="Aptos"/>
              </a:rPr>
              <a:t>Partir sur la même longueur d’onde</a:t>
            </a:r>
            <a:endParaRPr sz="1500" b="1" i="1" dirty="0">
              <a:solidFill>
                <a:srgbClr val="6F9580"/>
              </a:solidFill>
              <a:latin typeface="Apto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0784" y="5458968"/>
            <a:ext cx="1051560" cy="45720"/>
          </a:xfrm>
          <a:prstGeom prst="roundRect">
            <a:avLst/>
          </a:prstGeom>
          <a:solidFill>
            <a:srgbClr val="E67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BE23C29-B488-262B-E3D5-41306578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89" t="29695" r="11620" b="22196"/>
          <a:stretch>
            <a:fillRect/>
          </a:stretch>
        </p:blipFill>
        <p:spPr>
          <a:xfrm rot="20528729">
            <a:off x="9635516" y="4691388"/>
            <a:ext cx="2772103" cy="2653501"/>
          </a:xfrm>
          <a:prstGeom prst="rect">
            <a:avLst/>
          </a:prstGeom>
          <a:effectLst>
            <a:softEdge rad="29085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Définition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de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l’imagination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051560" y="1508760"/>
            <a:ext cx="10012680" cy="3337560"/>
          </a:xfrm>
          <a:prstGeom prst="roundRect">
            <a:avLst>
              <a:gd name="adj" fmla="val 2192"/>
            </a:avLst>
          </a:prstGeom>
          <a:solidFill>
            <a:srgbClr val="FFFFFF"/>
          </a:solidFill>
          <a:ln w="12700">
            <a:solidFill>
              <a:srgbClr val="D7C9B4">
                <a:alpha val="95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1691640" y="2665476"/>
            <a:ext cx="87325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fr-FR" altLang="fr-FR" sz="3200" dirty="0">
                <a:solidFill>
                  <a:srgbClr val="000000"/>
                </a:solidFill>
                <a:latin typeface="-webkit-standard"/>
              </a:rPr>
              <a:t>qui constitue un premier pas vers l’action, à partir de la conviction qu’il est possible de les transformer.</a:t>
            </a:r>
            <a:r>
              <a:rPr lang="fr-FR" sz="3200" dirty="0"/>
              <a:t> ”</a:t>
            </a:r>
            <a:endParaRPr lang="fr-FR" altLang="fr-FR" sz="3200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6" name="Text 4"/>
          <p:cNvSpPr/>
          <p:nvPr/>
        </p:nvSpPr>
        <p:spPr>
          <a:xfrm>
            <a:off x="3783724" y="4082796"/>
            <a:ext cx="4319751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5706B"/>
                </a:solidFill>
              </a:rPr>
              <a:t>Maxine Greene / Releasing the imagination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892040" y="5257800"/>
            <a:ext cx="2103120" cy="365760"/>
          </a:xfrm>
          <a:prstGeom prst="roundRect">
            <a:avLst>
              <a:gd name="adj" fmla="val 20000"/>
            </a:avLst>
          </a:prstGeom>
          <a:solidFill>
            <a:srgbClr val="F7D774"/>
          </a:solidFill>
          <a:ln w="12700">
            <a:solidFill>
              <a:srgbClr val="F7D77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5038344" y="5349240"/>
            <a:ext cx="18105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8312E"/>
                </a:solidFill>
              </a:rPr>
              <a:t>Use sparingly</a:t>
            </a:r>
            <a:endParaRPr lang="en-US" sz="1000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71393604-70C4-C157-46B1-C8F9434C5B17}"/>
              </a:ext>
            </a:extLst>
          </p:cNvPr>
          <p:cNvSpPr/>
          <p:nvPr/>
        </p:nvSpPr>
        <p:spPr>
          <a:xfrm>
            <a:off x="1691640" y="1732788"/>
            <a:ext cx="87325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28312E"/>
                </a:solidFill>
              </a:rPr>
              <a:t>“</a:t>
            </a:r>
            <a:r>
              <a:rPr lang="en-US" sz="3000" b="1" dirty="0" err="1">
                <a:solidFill>
                  <a:srgbClr val="28312E"/>
                </a:solidFill>
              </a:rPr>
              <a:t>L’imagination</a:t>
            </a:r>
            <a:r>
              <a:rPr lang="en-US" sz="3000" b="1" dirty="0">
                <a:solidFill>
                  <a:srgbClr val="28312E"/>
                </a:solidFill>
              </a:rPr>
              <a:t>, </a:t>
            </a:r>
            <a:r>
              <a:rPr lang="fr-FR" sz="3200" dirty="0">
                <a:solidFill>
                  <a:srgbClr val="000000"/>
                </a:solidFill>
                <a:latin typeface="-webkit-standard"/>
              </a:rPr>
              <a:t>c</a:t>
            </a:r>
            <a:r>
              <a:rPr lang="fr-FR" altLang="fr-FR" sz="3200" dirty="0">
                <a:solidFill>
                  <a:srgbClr val="000000"/>
                </a:solidFill>
                <a:latin typeface="-webkit-standard"/>
              </a:rPr>
              <a:t>’est cette capacité unique de voir les choses comme si elles pouvaient être autrement, 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7E1808C-3012-E0BB-4ECE-47DA22AF23E0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AFB923A-BB4A-AE96-1188-37AFA39D802F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0ABC1-07AA-C909-D354-7810E9577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1390F59-C387-656D-0523-79B4AD8D290F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Définition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de la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créativité</a:t>
            </a:r>
            <a:endParaRPr lang="en-US" sz="28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AA05919-FAE2-B4D9-D4D6-68AF815963B7}"/>
              </a:ext>
            </a:extLst>
          </p:cNvPr>
          <p:cNvSpPr/>
          <p:nvPr/>
        </p:nvSpPr>
        <p:spPr>
          <a:xfrm>
            <a:off x="658368" y="1033272"/>
            <a:ext cx="6675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Définition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individualiste</a:t>
            </a:r>
            <a:endParaRPr lang="en-US" sz="12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9913EB0-2205-CDA0-18C3-5CCAF5B8A97A}"/>
              </a:ext>
            </a:extLst>
          </p:cNvPr>
          <p:cNvSpPr/>
          <p:nvPr/>
        </p:nvSpPr>
        <p:spPr>
          <a:xfrm>
            <a:off x="1051560" y="1508760"/>
            <a:ext cx="10012680" cy="2519317"/>
          </a:xfrm>
          <a:prstGeom prst="roundRect">
            <a:avLst>
              <a:gd name="adj" fmla="val 2192"/>
            </a:avLst>
          </a:prstGeom>
          <a:solidFill>
            <a:srgbClr val="FFFFFF"/>
          </a:solidFill>
          <a:ln w="12700">
            <a:solidFill>
              <a:srgbClr val="D7C9B4">
                <a:alpha val="95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CD0BB05-BC78-1695-A067-0FE9DB18C6A9}"/>
              </a:ext>
            </a:extLst>
          </p:cNvPr>
          <p:cNvSpPr/>
          <p:nvPr/>
        </p:nvSpPr>
        <p:spPr>
          <a:xfrm>
            <a:off x="1691640" y="1748765"/>
            <a:ext cx="87325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28312E"/>
                </a:solidFill>
              </a:rPr>
              <a:t>“</a:t>
            </a:r>
            <a:r>
              <a:rPr lang="fr-FR" sz="3200" dirty="0"/>
              <a:t>La créativité naît d’une nouvelle combinaison d’idées qui prend forme dans le monde.”</a:t>
            </a:r>
            <a:endParaRPr lang="fr-FR" altLang="fr-FR" sz="3200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704CC99-4CF2-C80C-5D65-8D4B19C235EE}"/>
              </a:ext>
            </a:extLst>
          </p:cNvPr>
          <p:cNvSpPr/>
          <p:nvPr/>
        </p:nvSpPr>
        <p:spPr>
          <a:xfrm>
            <a:off x="3782673" y="3367108"/>
            <a:ext cx="4319751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5706B"/>
                </a:solidFill>
              </a:rPr>
              <a:t>Keith Sawyer / Explaining Creativity</a:t>
            </a:r>
            <a:endParaRPr lang="en-US" sz="1400" dirty="0"/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C48F15A5-06A2-9222-BE52-CED665991AEF}"/>
              </a:ext>
            </a:extLst>
          </p:cNvPr>
          <p:cNvSpPr/>
          <p:nvPr/>
        </p:nvSpPr>
        <p:spPr>
          <a:xfrm rot="-120000">
            <a:off x="1073368" y="4496848"/>
            <a:ext cx="2788920" cy="1298448"/>
          </a:xfrm>
          <a:prstGeom prst="rect">
            <a:avLst/>
          </a:prstGeom>
          <a:solidFill>
            <a:srgbClr val="F7D774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9749840E-91D9-548A-5ECF-3914E20A9903}"/>
              </a:ext>
            </a:extLst>
          </p:cNvPr>
          <p:cNvSpPr/>
          <p:nvPr/>
        </p:nvSpPr>
        <p:spPr>
          <a:xfrm rot="-120000">
            <a:off x="1210528" y="4615720"/>
            <a:ext cx="2514600" cy="10698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/>
            <a:r>
              <a:rPr lang="fr-FR" sz="1600" dirty="0"/>
              <a:t>La créativité, c’est nouveau</a:t>
            </a:r>
            <a:endParaRPr lang="en-US" sz="1600" dirty="0"/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C92EAE51-39D6-B735-DCBA-53D2E930A392}"/>
              </a:ext>
            </a:extLst>
          </p:cNvPr>
          <p:cNvSpPr/>
          <p:nvPr/>
        </p:nvSpPr>
        <p:spPr>
          <a:xfrm rot="120000">
            <a:off x="4553432" y="4496848"/>
            <a:ext cx="2788920" cy="1298448"/>
          </a:xfrm>
          <a:prstGeom prst="rect">
            <a:avLst/>
          </a:prstGeom>
          <a:solidFill>
            <a:srgbClr val="BFE0D2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709004D3-2E5D-45F7-4C21-B15F38A10DD3}"/>
              </a:ext>
            </a:extLst>
          </p:cNvPr>
          <p:cNvSpPr/>
          <p:nvPr/>
        </p:nvSpPr>
        <p:spPr>
          <a:xfrm rot="120000">
            <a:off x="4690592" y="4615720"/>
            <a:ext cx="2514600" cy="10698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28312E"/>
                </a:solidFill>
              </a:rPr>
              <a:t>La </a:t>
            </a:r>
            <a:r>
              <a:rPr lang="en-US" sz="1600" dirty="0" err="1">
                <a:solidFill>
                  <a:srgbClr val="28312E"/>
                </a:solidFill>
              </a:rPr>
              <a:t>créativité</a:t>
            </a:r>
            <a:r>
              <a:rPr lang="en-US" sz="1600" dirty="0">
                <a:solidFill>
                  <a:srgbClr val="28312E"/>
                </a:solidFill>
              </a:rPr>
              <a:t> est </a:t>
            </a:r>
            <a:r>
              <a:rPr lang="en-US" sz="1600" dirty="0" err="1">
                <a:solidFill>
                  <a:srgbClr val="28312E"/>
                </a:solidFill>
              </a:rPr>
              <a:t>une</a:t>
            </a:r>
            <a:r>
              <a:rPr lang="en-US" sz="1600" dirty="0">
                <a:solidFill>
                  <a:srgbClr val="28312E"/>
                </a:solidFill>
              </a:rPr>
              <a:t> </a:t>
            </a:r>
            <a:r>
              <a:rPr lang="en-US" sz="1600" dirty="0" err="1">
                <a:solidFill>
                  <a:srgbClr val="28312E"/>
                </a:solidFill>
              </a:rPr>
              <a:t>combinaison</a:t>
            </a:r>
            <a:endParaRPr lang="en-US" sz="1600" dirty="0"/>
          </a:p>
        </p:txBody>
      </p:sp>
      <p:sp>
        <p:nvSpPr>
          <p:cNvPr id="15" name="Shape 6">
            <a:extLst>
              <a:ext uri="{FF2B5EF4-FFF2-40B4-BE49-F238E27FC236}">
                <a16:creationId xmlns:a16="http://schemas.microsoft.com/office/drawing/2014/main" id="{F5148785-084C-E462-AA11-A31A2635C83C}"/>
              </a:ext>
            </a:extLst>
          </p:cNvPr>
          <p:cNvSpPr/>
          <p:nvPr/>
        </p:nvSpPr>
        <p:spPr>
          <a:xfrm rot="-60000">
            <a:off x="8022806" y="4553235"/>
            <a:ext cx="2788920" cy="1298448"/>
          </a:xfrm>
          <a:prstGeom prst="rect">
            <a:avLst/>
          </a:prstGeom>
          <a:solidFill>
            <a:srgbClr val="FAD8CA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D7388DD1-33B3-D6BF-58B8-F0AD09722800}"/>
              </a:ext>
            </a:extLst>
          </p:cNvPr>
          <p:cNvSpPr/>
          <p:nvPr/>
        </p:nvSpPr>
        <p:spPr>
          <a:xfrm rot="-60000">
            <a:off x="8159966" y="4672107"/>
            <a:ext cx="2514600" cy="10698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/>
            <a:r>
              <a:rPr lang="fr-FR" sz="1600" dirty="0"/>
              <a:t>La créativité prend forme concrètement</a:t>
            </a:r>
            <a:endParaRPr lang="en-US" sz="1600" dirty="0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0EFF80F-D326-D593-72F3-C49C7C4A2303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BAB6E46-540A-C2DA-BDF4-521FF46ED741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21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E13D-8778-0845-3B6C-C1DCFEF8F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_pastel_watercolor_stationery_design.png">
            <a:extLst>
              <a:ext uri="{FF2B5EF4-FFF2-40B4-BE49-F238E27FC236}">
                <a16:creationId xmlns:a16="http://schemas.microsoft.com/office/drawing/2014/main" id="{8183C636-35DF-1626-4139-2C076C28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F85E64-FA1B-B6CF-32B3-09D983F162B8}"/>
              </a:ext>
            </a:extLst>
          </p:cNvPr>
          <p:cNvSpPr txBox="1"/>
          <p:nvPr/>
        </p:nvSpPr>
        <p:spPr>
          <a:xfrm>
            <a:off x="1143000" y="2743200"/>
            <a:ext cx="66155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28312E"/>
                </a:solidFill>
              </a:rPr>
              <a:t>2. Voir la </a:t>
            </a:r>
            <a:r>
              <a:rPr lang="fr-FR" sz="4400" b="1" dirty="0"/>
              <a:t>boîte</a:t>
            </a:r>
            <a:r>
              <a:rPr lang="en-US" sz="4400" b="1" dirty="0">
                <a:solidFill>
                  <a:srgbClr val="28312E"/>
                </a:solidFill>
              </a:rPr>
              <a:t> </a:t>
            </a:r>
            <a:r>
              <a:rPr lang="en-US" sz="4400" b="1" dirty="0" err="1">
                <a:solidFill>
                  <a:srgbClr val="28312E"/>
                </a:solidFill>
              </a:rPr>
              <a:t>autrement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59AFF-9237-9160-451E-8973057F3972}"/>
              </a:ext>
            </a:extLst>
          </p:cNvPr>
          <p:cNvSpPr txBox="1"/>
          <p:nvPr/>
        </p:nvSpPr>
        <p:spPr>
          <a:xfrm>
            <a:off x="1170432" y="3977639"/>
            <a:ext cx="64644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400" i="1" dirty="0"/>
              <a:t>Nuancer quelques idées reçues sur la créativité</a:t>
            </a:r>
            <a:endParaRPr lang="fr-F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96571-72C1-EF45-1FA7-9163F95C83D1}"/>
              </a:ext>
            </a:extLst>
          </p:cNvPr>
          <p:cNvSpPr txBox="1"/>
          <p:nvPr/>
        </p:nvSpPr>
        <p:spPr>
          <a:xfrm>
            <a:off x="1461572" y="5164469"/>
            <a:ext cx="38658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CA" sz="1600" b="1" i="1" dirty="0">
                <a:solidFill>
                  <a:srgbClr val="6F9580"/>
                </a:solidFill>
              </a:rPr>
              <a:t>Continuer sur la même longueur d’onde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9E5CA3-B591-6E27-F9FB-804F68C76E44}"/>
              </a:ext>
            </a:extLst>
          </p:cNvPr>
          <p:cNvSpPr/>
          <p:nvPr/>
        </p:nvSpPr>
        <p:spPr>
          <a:xfrm>
            <a:off x="1700784" y="5458968"/>
            <a:ext cx="1051560" cy="45720"/>
          </a:xfrm>
          <a:prstGeom prst="roundRect">
            <a:avLst/>
          </a:prstGeom>
          <a:solidFill>
            <a:srgbClr val="E67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FF05D-3E18-3411-E2FE-A301953EE972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0448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B8FA7-8288-87C8-37D8-5E2FC1E3A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88BC176-ABD5-609F-B129-C64D35755C5B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Nuancer quelques croyances sur la créativité</a:t>
            </a:r>
            <a:endParaRPr lang="en-US" sz="28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A5A74BB-7E6C-CF06-FC2D-13BB716ECE83}"/>
              </a:ext>
            </a:extLst>
          </p:cNvPr>
          <p:cNvSpPr/>
          <p:nvPr/>
        </p:nvSpPr>
        <p:spPr>
          <a:xfrm>
            <a:off x="777240" y="1691640"/>
            <a:ext cx="626364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fr-FR" sz="2000" dirty="0"/>
              <a:t>La créativité commence par une idée soudaine.</a:t>
            </a:r>
            <a:endParaRPr lang="en-US" sz="2000" dirty="0">
              <a:solidFill>
                <a:srgbClr val="28312E"/>
              </a:solidFill>
            </a:endParaRPr>
          </a:p>
          <a:p>
            <a:pPr marL="457200" indent="-457200">
              <a:buAutoNum type="arabicPeriod"/>
            </a:pPr>
            <a:r>
              <a:rPr lang="fr-FR" sz="2000" dirty="0"/>
              <a:t>Pour être créatif, il faut rejeter les règles et les conventions. </a:t>
            </a:r>
            <a:endParaRPr lang="en-US" sz="2000" dirty="0">
              <a:solidFill>
                <a:srgbClr val="28312E"/>
              </a:solidFill>
            </a:endParaRPr>
          </a:p>
          <a:p>
            <a:pPr marL="457200" indent="-457200">
              <a:buAutoNum type="arabicPeriod"/>
            </a:pPr>
            <a:r>
              <a:rPr lang="fr-FR" sz="2000" dirty="0"/>
              <a:t>La créativité est un talent inné.</a:t>
            </a:r>
          </a:p>
          <a:p>
            <a:pPr marL="457200" indent="-457200">
              <a:buAutoNum type="arabicPeriod"/>
            </a:pPr>
            <a:r>
              <a:rPr lang="fr-FR" sz="2000" dirty="0"/>
              <a:t>La créativité contribue au bien-être.</a:t>
            </a: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341CB1D1-D667-7AAE-7EF6-54498D06946F}"/>
              </a:ext>
            </a:extLst>
          </p:cNvPr>
          <p:cNvSpPr/>
          <p:nvPr/>
        </p:nvSpPr>
        <p:spPr>
          <a:xfrm rot="-120000">
            <a:off x="790765" y="4987051"/>
            <a:ext cx="2743200" cy="822960"/>
          </a:xfrm>
          <a:prstGeom prst="rect">
            <a:avLst/>
          </a:prstGeom>
          <a:solidFill>
            <a:srgbClr val="F7D774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C529048-1536-96FA-4468-18A499B8D641}"/>
              </a:ext>
            </a:extLst>
          </p:cNvPr>
          <p:cNvSpPr/>
          <p:nvPr/>
        </p:nvSpPr>
        <p:spPr>
          <a:xfrm rot="-120000">
            <a:off x="927925" y="5105923"/>
            <a:ext cx="246888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28312E"/>
                </a:solidFill>
              </a:rPr>
              <a:t>C’est</a:t>
            </a:r>
            <a:r>
              <a:rPr lang="en-US" sz="1600" b="1" dirty="0">
                <a:solidFill>
                  <a:srgbClr val="28312E"/>
                </a:solidFill>
              </a:rPr>
              <a:t> </a:t>
            </a:r>
            <a:r>
              <a:rPr lang="en-US" sz="1600" b="1" dirty="0" err="1">
                <a:solidFill>
                  <a:srgbClr val="28312E"/>
                </a:solidFill>
              </a:rPr>
              <a:t>tellement</a:t>
            </a:r>
            <a:r>
              <a:rPr lang="en-US" sz="1600" b="1" dirty="0">
                <a:solidFill>
                  <a:srgbClr val="28312E"/>
                </a:solidFill>
              </a:rPr>
              <a:t> </a:t>
            </a:r>
            <a:r>
              <a:rPr lang="en-US" sz="1600" b="1" dirty="0" err="1">
                <a:solidFill>
                  <a:srgbClr val="28312E"/>
                </a:solidFill>
              </a:rPr>
              <a:t>créatif</a:t>
            </a:r>
            <a:r>
              <a:rPr lang="en-US" sz="1600" b="1" dirty="0">
                <a:solidFill>
                  <a:srgbClr val="28312E"/>
                </a:solidFill>
              </a:rPr>
              <a:t>!</a:t>
            </a:r>
            <a:endParaRPr lang="en-US" sz="1600" dirty="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F7EACDFE-E8C0-FF9A-F846-387AAA12C2D1}"/>
              </a:ext>
            </a:extLst>
          </p:cNvPr>
          <p:cNvSpPr/>
          <p:nvPr/>
        </p:nvSpPr>
        <p:spPr>
          <a:xfrm rot="120000">
            <a:off x="4656461" y="4974335"/>
            <a:ext cx="2011680" cy="658368"/>
          </a:xfrm>
          <a:prstGeom prst="rect">
            <a:avLst/>
          </a:prstGeom>
          <a:solidFill>
            <a:srgbClr val="BFE0D2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FCCAD508-46F2-4EDE-DB46-0ADA916CD6F6}"/>
              </a:ext>
            </a:extLst>
          </p:cNvPr>
          <p:cNvSpPr/>
          <p:nvPr/>
        </p:nvSpPr>
        <p:spPr>
          <a:xfrm rot="120000">
            <a:off x="4793621" y="5093207"/>
            <a:ext cx="1737360" cy="4297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rgbClr val="28312E"/>
                </a:solidFill>
              </a:rPr>
              <a:t>Wow un quiz!</a:t>
            </a:r>
            <a:endParaRPr lang="en-US" sz="160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C2C63A01-F800-0C6D-7CF9-4997610CB089}"/>
              </a:ext>
            </a:extLst>
          </p:cNvPr>
          <p:cNvSpPr/>
          <p:nvPr/>
        </p:nvSpPr>
        <p:spPr>
          <a:xfrm>
            <a:off x="766395" y="1691640"/>
            <a:ext cx="626364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457200" indent="-457200">
              <a:buAutoNum type="arabicPeriod"/>
            </a:pPr>
            <a:r>
              <a:rPr lang="fr-FR" sz="2000" dirty="0">
                <a:solidFill>
                  <a:srgbClr val="00B050"/>
                </a:solidFill>
              </a:rPr>
              <a:t>La créativité est un processus long, parfois plate.</a:t>
            </a:r>
          </a:p>
          <a:p>
            <a:pPr marL="457200" indent="-457200">
              <a:buAutoNum type="arabicPeriod"/>
            </a:pPr>
            <a:r>
              <a:rPr lang="fr-FR" sz="2000" dirty="0">
                <a:solidFill>
                  <a:srgbClr val="00B050"/>
                </a:solidFill>
              </a:rPr>
              <a:t>Pour être créatif, il faut très bien connaître les règles et les conventions. </a:t>
            </a:r>
            <a:endParaRPr lang="en-US" sz="20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fr-FR" sz="2000" dirty="0">
                <a:solidFill>
                  <a:srgbClr val="00B050"/>
                </a:solidFill>
              </a:rPr>
              <a:t>La créativité est une stratégie apprise.</a:t>
            </a:r>
          </a:p>
          <a:p>
            <a:pPr marL="457200" indent="-457200">
              <a:buAutoNum type="arabicPeriod"/>
            </a:pPr>
            <a:r>
              <a:rPr lang="fr-FR" sz="2000" dirty="0">
                <a:solidFill>
                  <a:srgbClr val="00B050"/>
                </a:solidFill>
              </a:rPr>
              <a:t>La créativité contribue au bien-être.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E7117BE-DF11-489A-EDA6-4CECABD9E7BE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13021DB-D753-E458-9F8B-36375DA9E95F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0823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Full view">
            <a:extLst>
              <a:ext uri="{FF2B5EF4-FFF2-40B4-BE49-F238E27FC236}">
                <a16:creationId xmlns:a16="http://schemas.microsoft.com/office/drawing/2014/main" id="{F8533B4D-B62A-AA11-5F14-7016DF01D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t="4508" r="19174" b="32318"/>
          <a:stretch>
            <a:fillRect/>
          </a:stretch>
        </p:blipFill>
        <p:spPr bwMode="auto">
          <a:xfrm>
            <a:off x="-290561" y="3820434"/>
            <a:ext cx="2135602" cy="2710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/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Point de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départ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: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77240" y="1600200"/>
            <a:ext cx="10607040" cy="315468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807720" y="1600200"/>
            <a:ext cx="10607040" cy="314049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algn="ctr"/>
            <a:r>
              <a:rPr lang="fr-CA" sz="3600" dirty="0"/>
              <a:t>La créativité, ce n’est pas attendre l’éclair de génie ou espérer qu’une idée parfaite apparaisse parce qu’on réfléchit très très fort. </a:t>
            </a:r>
          </a:p>
          <a:p>
            <a:pPr algn="ctr"/>
            <a:endParaRPr lang="fr-CA" sz="36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latin typeface="-webkit-standard"/>
              </a:rPr>
              <a:t>C’est plutôt </a:t>
            </a:r>
            <a:r>
              <a:rPr lang="fr-FR" altLang="fr-FR" sz="3600" b="1" dirty="0">
                <a:latin typeface="-webkit-standard"/>
              </a:rPr>
              <a:t>choisir</a:t>
            </a:r>
            <a:r>
              <a:rPr lang="fr-FR" altLang="fr-FR" sz="3600" dirty="0">
                <a:latin typeface="-webkit-standard"/>
              </a:rPr>
              <a:t> d’entrer dans un </a:t>
            </a:r>
            <a:r>
              <a:rPr lang="fr-FR" altLang="fr-FR" sz="3600" b="1" dirty="0">
                <a:latin typeface="-webkit-standard"/>
              </a:rPr>
              <a:t>processus</a:t>
            </a:r>
            <a:r>
              <a:rPr lang="fr-FR" altLang="fr-FR" sz="3600" dirty="0">
                <a:latin typeface="-webkit-standard"/>
              </a:rPr>
              <a:t>, souvent </a:t>
            </a:r>
            <a:r>
              <a:rPr lang="fr-FR" altLang="fr-FR" sz="3600" b="1" dirty="0">
                <a:latin typeface="-webkit-standard"/>
              </a:rPr>
              <a:t>collectif</a:t>
            </a:r>
            <a:r>
              <a:rPr lang="fr-FR" altLang="fr-FR" sz="3600" dirty="0">
                <a:latin typeface="-webkit-standard"/>
              </a:rPr>
              <a:t>, où l’on explore, relie et transforme les idées.</a:t>
            </a:r>
            <a:endParaRPr lang="fr-FR" altLang="fr-FR" sz="3600" dirty="0">
              <a:latin typeface="Arial" panose="020B060402020202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7FB1664-394F-3CA5-5E04-C0616777B7E0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25DAB0A-E341-AB11-9F77-4A79C7AFC892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33626-81DF-621F-C11E-DEAEA4607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_pastel_watercolor_stationery_design.png">
            <a:extLst>
              <a:ext uri="{FF2B5EF4-FFF2-40B4-BE49-F238E27FC236}">
                <a16:creationId xmlns:a16="http://schemas.microsoft.com/office/drawing/2014/main" id="{1DD2B98B-EEB8-5242-8E86-0BAAD41D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EDEA3-92ED-1000-2D08-14552EBF0E8E}"/>
              </a:ext>
            </a:extLst>
          </p:cNvPr>
          <p:cNvSpPr txBox="1"/>
          <p:nvPr/>
        </p:nvSpPr>
        <p:spPr>
          <a:xfrm>
            <a:off x="1143000" y="2743200"/>
            <a:ext cx="49051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28312E"/>
                </a:solidFill>
              </a:rPr>
              <a:t>3. Brasser la </a:t>
            </a:r>
            <a:r>
              <a:rPr lang="en-US" sz="4400" b="1" dirty="0" err="1">
                <a:solidFill>
                  <a:srgbClr val="28312E"/>
                </a:solidFill>
              </a:rPr>
              <a:t>boîte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4740F-373E-6287-6748-78D52B1A85AF}"/>
              </a:ext>
            </a:extLst>
          </p:cNvPr>
          <p:cNvSpPr txBox="1"/>
          <p:nvPr/>
        </p:nvSpPr>
        <p:spPr>
          <a:xfrm>
            <a:off x="1170432" y="3977639"/>
            <a:ext cx="40166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400" b="1" dirty="0"/>
              <a:t>Comment être plus créatif?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0F86B-BAA8-56C5-EAED-5AD0BA187DFF}"/>
              </a:ext>
            </a:extLst>
          </p:cNvPr>
          <p:cNvSpPr txBox="1"/>
          <p:nvPr/>
        </p:nvSpPr>
        <p:spPr>
          <a:xfrm>
            <a:off x="1261872" y="5074920"/>
            <a:ext cx="348563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500" b="1" i="1" dirty="0">
                <a:solidFill>
                  <a:srgbClr val="6F9580"/>
                </a:solidFill>
                <a:latin typeface="Aptos"/>
              </a:rPr>
              <a:t>Les conditions qui aident la créativité.</a:t>
            </a:r>
            <a:endParaRPr sz="1500" b="1" i="1" dirty="0">
              <a:solidFill>
                <a:srgbClr val="6F9580"/>
              </a:solidFill>
              <a:latin typeface="Apto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8BF3A-7F4B-4966-37E5-09BEC594E575}"/>
              </a:ext>
            </a:extLst>
          </p:cNvPr>
          <p:cNvSpPr/>
          <p:nvPr/>
        </p:nvSpPr>
        <p:spPr>
          <a:xfrm>
            <a:off x="1700784" y="5458968"/>
            <a:ext cx="1051560" cy="45720"/>
          </a:xfrm>
          <a:prstGeom prst="roundRect">
            <a:avLst/>
          </a:prstGeom>
          <a:solidFill>
            <a:srgbClr val="E67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D0B0C-6A84-0FC5-BEF2-716871A3A2DE}"/>
              </a:ext>
            </a:extLst>
          </p:cNvPr>
          <p:cNvSpPr txBox="1"/>
          <p:nvPr/>
        </p:nvSpPr>
        <p:spPr>
          <a:xfrm>
            <a:off x="7818120" y="6419088"/>
            <a:ext cx="388620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>
                <a:solidFill>
                  <a:srgbClr val="6E6E6E"/>
                </a:solidFill>
                <a:latin typeface="Aptos"/>
              </a:rPr>
              <a:t>for pedagogical counsellors  •  college pedagogues  •  educators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6A36410-18DF-51F6-8C42-4C7B7FEFE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t="33584" r="1" b="26267"/>
          <a:stretch>
            <a:fillRect/>
          </a:stretch>
        </p:blipFill>
        <p:spPr bwMode="auto">
          <a:xfrm rot="21337939">
            <a:off x="7455104" y="4063960"/>
            <a:ext cx="4887180" cy="2753440"/>
          </a:xfrm>
          <a:prstGeom prst="rect">
            <a:avLst/>
          </a:prstGeom>
          <a:noFill/>
          <a:effectLst>
            <a:softEdge rad="7710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4607189E-33A2-ACB1-D1B1-9CC4464229A1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03839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C74FF9-BC63-DA6B-617C-D2965BA2E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4A9C879-E746-362D-B0C3-DF7554AC922C}"/>
              </a:ext>
            </a:extLst>
          </p:cNvPr>
          <p:cNvSpPr/>
          <p:nvPr/>
        </p:nvSpPr>
        <p:spPr>
          <a:xfrm>
            <a:off x="621792" y="438912"/>
            <a:ext cx="820689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solidFill>
                  <a:srgbClr val="28312E"/>
                </a:solidFill>
                <a:latin typeface="+mj-lt"/>
              </a:rPr>
              <a:t>La créativité nécessite d’abord une expertise</a:t>
            </a:r>
            <a:endParaRPr lang="en-US" sz="2800" b="1" dirty="0">
              <a:solidFill>
                <a:srgbClr val="28312E"/>
              </a:solidFill>
              <a:latin typeface="+mj-lt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FB456D8-B58B-E0BA-5B60-542854CEAD57}"/>
              </a:ext>
            </a:extLst>
          </p:cNvPr>
          <p:cNvSpPr/>
          <p:nvPr/>
        </p:nvSpPr>
        <p:spPr>
          <a:xfrm>
            <a:off x="658368" y="1033272"/>
            <a:ext cx="6675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i="1" dirty="0">
                <a:solidFill>
                  <a:srgbClr val="65706B"/>
                </a:solidFill>
                <a:latin typeface="Aptos" pitchFamily="34" charset="0"/>
              </a:rPr>
              <a:t>Pour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</a:rPr>
              <a:t>sortir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</a:rPr>
              <a:t> des cadres, il faut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</a:rPr>
              <a:t>d’abord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</a:rPr>
              <a:t> bien les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</a:rPr>
              <a:t>connaître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</a:rPr>
              <a:t>.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5DD80A4-2E0A-1396-9771-B82654E87938}"/>
              </a:ext>
            </a:extLst>
          </p:cNvPr>
          <p:cNvSpPr/>
          <p:nvPr/>
        </p:nvSpPr>
        <p:spPr>
          <a:xfrm>
            <a:off x="855640" y="1851660"/>
            <a:ext cx="484632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Pour être créatif dans un domaine il faut le maitriser.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2000" dirty="0"/>
              <a:t>La créativité bénéficie de </a:t>
            </a:r>
            <a:r>
              <a:rPr lang="fr-CA" altLang="fr-FR" sz="2000" dirty="0"/>
              <a:t>diversité cognitive.</a:t>
            </a:r>
            <a:endParaRPr lang="fr-CA" sz="2000" dirty="0">
              <a:solidFill>
                <a:srgbClr val="28312E"/>
              </a:solidFill>
            </a:endParaRPr>
          </a:p>
          <a:p>
            <a:endParaRPr lang="en-US" sz="1900" dirty="0">
              <a:solidFill>
                <a:srgbClr val="28312E"/>
              </a:solidFill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B1895904-1450-3B31-E656-F2152CAF9440}"/>
              </a:ext>
            </a:extLst>
          </p:cNvPr>
          <p:cNvSpPr/>
          <p:nvPr/>
        </p:nvSpPr>
        <p:spPr>
          <a:xfrm rot="-120000">
            <a:off x="2235683" y="5259217"/>
            <a:ext cx="178308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endParaRPr lang="fr-FR" sz="16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2CFB63A3-B1BD-7CC6-6E15-E1036EFE83DA}"/>
              </a:ext>
            </a:extLst>
          </p:cNvPr>
          <p:cNvSpPr/>
          <p:nvPr/>
        </p:nvSpPr>
        <p:spPr>
          <a:xfrm rot="120000">
            <a:off x="4686148" y="4870296"/>
            <a:ext cx="2031624" cy="8067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endParaRPr lang="fr-FR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329FF1-FBFE-FD71-621F-C13E27A7C679}"/>
              </a:ext>
            </a:extLst>
          </p:cNvPr>
          <p:cNvSpPr/>
          <p:nvPr/>
        </p:nvSpPr>
        <p:spPr>
          <a:xfrm>
            <a:off x="7376126" y="1135117"/>
            <a:ext cx="3869943" cy="4361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89B2B1F4-112F-C229-60E6-6775F658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40" y="1498961"/>
            <a:ext cx="3009914" cy="36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3">
            <a:extLst>
              <a:ext uri="{FF2B5EF4-FFF2-40B4-BE49-F238E27FC236}">
                <a16:creationId xmlns:a16="http://schemas.microsoft.com/office/drawing/2014/main" id="{DA24350E-97C8-4A9B-3488-2BC0EB9EF4DA}"/>
              </a:ext>
            </a:extLst>
          </p:cNvPr>
          <p:cNvSpPr/>
          <p:nvPr/>
        </p:nvSpPr>
        <p:spPr>
          <a:xfrm rot="-120000">
            <a:off x="8231902" y="5269772"/>
            <a:ext cx="2057400" cy="777240"/>
          </a:xfrm>
          <a:prstGeom prst="rect">
            <a:avLst/>
          </a:prstGeom>
          <a:solidFill>
            <a:srgbClr val="FFD1FF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8843967-51C8-BB87-54E6-6450E20BC6EF}"/>
              </a:ext>
            </a:extLst>
          </p:cNvPr>
          <p:cNvSpPr/>
          <p:nvPr/>
        </p:nvSpPr>
        <p:spPr>
          <a:xfrm rot="-120000">
            <a:off x="8314256" y="5380130"/>
            <a:ext cx="1936361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r>
              <a:rPr lang="fr-FR" sz="1600" dirty="0"/>
              <a:t>Clifford Brown</a:t>
            </a:r>
          </a:p>
          <a:p>
            <a:r>
              <a:rPr lang="fr-FR" sz="1400" dirty="0"/>
              <a:t>Photo de </a:t>
            </a:r>
            <a:r>
              <a:rPr lang="fr-FR" sz="1400" i="1" dirty="0"/>
              <a:t>Herman Leonard</a:t>
            </a:r>
            <a:endParaRPr lang="fr-FR" sz="1400" dirty="0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1977B16E-2F2F-5CF5-1A37-87A54A573A87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77F8855-F0A1-4D68-D753-BEFE33D25E11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56828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DADEB-FBFC-5287-874F-2EBE51D39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6">
            <a:extLst>
              <a:ext uri="{FF2B5EF4-FFF2-40B4-BE49-F238E27FC236}">
                <a16:creationId xmlns:a16="http://schemas.microsoft.com/office/drawing/2014/main" id="{3EC8834C-7B56-EBAC-107A-2CFFDA748CC4}"/>
              </a:ext>
            </a:extLst>
          </p:cNvPr>
          <p:cNvSpPr/>
          <p:nvPr/>
        </p:nvSpPr>
        <p:spPr>
          <a:xfrm rot="255532">
            <a:off x="9039743" y="4380576"/>
            <a:ext cx="2125769" cy="857318"/>
          </a:xfrm>
          <a:prstGeom prst="rect">
            <a:avLst/>
          </a:prstGeom>
          <a:solidFill>
            <a:srgbClr val="FAD8CA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AC838536-BF82-9F0F-DE2E-678C7E954D5D}"/>
              </a:ext>
            </a:extLst>
          </p:cNvPr>
          <p:cNvSpPr/>
          <p:nvPr/>
        </p:nvSpPr>
        <p:spPr>
          <a:xfrm rot="255532">
            <a:off x="9148084" y="4449356"/>
            <a:ext cx="1916677" cy="70638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/>
            <a:r>
              <a:rPr lang="fr-FR" sz="1600" dirty="0" err="1"/>
              <a:t>Problem</a:t>
            </a:r>
            <a:r>
              <a:rPr lang="fr-FR" sz="1600" dirty="0"/>
              <a:t> </a:t>
            </a:r>
            <a:r>
              <a:rPr lang="fr-FR" sz="1600" dirty="0" err="1"/>
              <a:t>solving</a:t>
            </a:r>
            <a:r>
              <a:rPr lang="fr-FR" sz="1600" dirty="0"/>
              <a:t> vs</a:t>
            </a:r>
          </a:p>
          <a:p>
            <a:pPr algn="ctr"/>
            <a:r>
              <a:rPr lang="fr-FR" sz="1600" dirty="0" err="1"/>
              <a:t>Problem</a:t>
            </a:r>
            <a:r>
              <a:rPr lang="fr-FR" sz="1600" dirty="0"/>
              <a:t> </a:t>
            </a:r>
            <a:r>
              <a:rPr lang="fr-FR" sz="1600" dirty="0" err="1"/>
              <a:t>finding</a:t>
            </a:r>
            <a:endParaRPr lang="en-US" sz="160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17FA0073-6BCD-3FBC-2041-9C714F1AA540}"/>
              </a:ext>
            </a:extLst>
          </p:cNvPr>
          <p:cNvSpPr/>
          <p:nvPr/>
        </p:nvSpPr>
        <p:spPr>
          <a:xfrm>
            <a:off x="621792" y="438912"/>
            <a:ext cx="820689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Déjouer nos habitudes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FFB50CE-CEEA-8E09-F114-298B824A4899}"/>
              </a:ext>
            </a:extLst>
          </p:cNvPr>
          <p:cNvSpPr/>
          <p:nvPr/>
        </p:nvSpPr>
        <p:spPr>
          <a:xfrm>
            <a:off x="658368" y="1019204"/>
            <a:ext cx="6675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Nos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réflexes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nous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ramènent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souvent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aux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mêmes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endroits</a:t>
            </a:r>
            <a:endParaRPr lang="en-US" sz="1200" i="1" dirty="0">
              <a:solidFill>
                <a:srgbClr val="65706B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643D95F-BAA0-BB3E-5DA5-E10A2F9EC4F2}"/>
              </a:ext>
            </a:extLst>
          </p:cNvPr>
          <p:cNvSpPr/>
          <p:nvPr/>
        </p:nvSpPr>
        <p:spPr>
          <a:xfrm>
            <a:off x="6405530" y="1950000"/>
            <a:ext cx="5400636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Le cerveau commence par l’idée la plus accessible, pas toujours la meilleure.</a:t>
            </a:r>
            <a:endParaRPr lang="fr-FR" altLang="fr-FR" sz="20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dirty="0"/>
              <a:t>La créativité commence souvent avant les idées : dans la façon de poser le problème.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A8FBF4-2606-CDA9-0DE5-15745703FE1C}"/>
              </a:ext>
            </a:extLst>
          </p:cNvPr>
          <p:cNvSpPr/>
          <p:nvPr/>
        </p:nvSpPr>
        <p:spPr>
          <a:xfrm>
            <a:off x="502920" y="1495210"/>
            <a:ext cx="5400637" cy="348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21C53B-A4A8-F2AD-C0EE-2710510B3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0" y="1882341"/>
            <a:ext cx="2148653" cy="26757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09BB99-F0B1-7C85-CCB1-A0F75CC9F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968" y="1882341"/>
            <a:ext cx="2148654" cy="2675791"/>
          </a:xfrm>
          <a:prstGeom prst="rect">
            <a:avLst/>
          </a:prstGeo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E38AD93E-4F03-8C64-077F-88063F2DA720}"/>
              </a:ext>
            </a:extLst>
          </p:cNvPr>
          <p:cNvSpPr/>
          <p:nvPr/>
        </p:nvSpPr>
        <p:spPr>
          <a:xfrm rot="-120000">
            <a:off x="2060104" y="4901172"/>
            <a:ext cx="2057400" cy="777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3D35DC5-F623-6D88-ECE7-FA52A90E40F4}"/>
              </a:ext>
            </a:extLst>
          </p:cNvPr>
          <p:cNvSpPr/>
          <p:nvPr/>
        </p:nvSpPr>
        <p:spPr>
          <a:xfrm rot="-120000">
            <a:off x="2197264" y="5020044"/>
            <a:ext cx="178308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fr-FR" sz="1600" dirty="0"/>
              <a:t>Peter Funch, </a:t>
            </a:r>
          </a:p>
          <a:p>
            <a:r>
              <a:rPr lang="fr-FR" sz="1600" dirty="0"/>
              <a:t>42nd and Vanderbilt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6E7AFDDA-8217-2267-3FC4-DD2BD9E2AC2F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C796178-3790-01D9-9B7E-D46A8FE49983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09634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7D0A6-838E-54AA-64B9-5854AAF2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BF998E4-3606-72F6-CC0D-43AE7B5DA7AF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Penser en dehors de la boîte</a:t>
            </a:r>
            <a:endParaRPr lang="en-US" sz="2800" dirty="0"/>
          </a:p>
        </p:txBody>
      </p:sp>
      <p:pic>
        <p:nvPicPr>
          <p:cNvPr id="5124" name="Picture 4" descr="Nine Dot Problem">
            <a:extLst>
              <a:ext uri="{FF2B5EF4-FFF2-40B4-BE49-F238E27FC236}">
                <a16:creationId xmlns:a16="http://schemas.microsoft.com/office/drawing/2014/main" id="{63DC1E80-E347-591D-DAC9-5D783A09A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55" y="1982709"/>
            <a:ext cx="3037490" cy="28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A0664AF-5B8A-97DD-B1E1-2CBD756EB9EC}"/>
              </a:ext>
            </a:extLst>
          </p:cNvPr>
          <p:cNvCxnSpPr>
            <a:cxnSpLocks/>
          </p:cNvCxnSpPr>
          <p:nvPr/>
        </p:nvCxnSpPr>
        <p:spPr>
          <a:xfrm>
            <a:off x="4355025" y="1751309"/>
            <a:ext cx="2727702" cy="2743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8FE32F-ED0B-B9F0-4810-6C8E14361F91}"/>
              </a:ext>
            </a:extLst>
          </p:cNvPr>
          <p:cNvCxnSpPr>
            <a:cxnSpLocks/>
          </p:cNvCxnSpPr>
          <p:nvPr/>
        </p:nvCxnSpPr>
        <p:spPr>
          <a:xfrm>
            <a:off x="7080144" y="1223830"/>
            <a:ext cx="0" cy="324588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DA7F96C-F943-2EB0-7DC7-F95480E2AE1A}"/>
              </a:ext>
            </a:extLst>
          </p:cNvPr>
          <p:cNvCxnSpPr>
            <a:cxnSpLocks/>
          </p:cNvCxnSpPr>
          <p:nvPr/>
        </p:nvCxnSpPr>
        <p:spPr>
          <a:xfrm flipH="1">
            <a:off x="4165092" y="1199033"/>
            <a:ext cx="2912470" cy="32706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EBD4F70-BE28-6BDB-9408-D94A3AE8A94F}"/>
              </a:ext>
            </a:extLst>
          </p:cNvPr>
          <p:cNvCxnSpPr>
            <a:cxnSpLocks/>
          </p:cNvCxnSpPr>
          <p:nvPr/>
        </p:nvCxnSpPr>
        <p:spPr>
          <a:xfrm flipH="1">
            <a:off x="4165092" y="4494509"/>
            <a:ext cx="291247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7">
            <a:extLst>
              <a:ext uri="{FF2B5EF4-FFF2-40B4-BE49-F238E27FC236}">
                <a16:creationId xmlns:a16="http://schemas.microsoft.com/office/drawing/2014/main" id="{4D88385B-A8EE-8756-2952-91E1E088798A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BD9BE81-890E-4F0D-B1DA-03FC3B2FE1CB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1336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9A0C8-EB1B-185A-CBCC-2B7CF70F4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B773ADC-23EF-27EF-6EED-8B5A9C8C2FBD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</a:rPr>
              <a:t>La place de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</a:rPr>
              <a:t>l’art</a:t>
            </a:r>
            <a:endParaRPr lang="en-US" sz="28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9020631-DB96-8044-8C96-8E88275B0B70}"/>
              </a:ext>
            </a:extLst>
          </p:cNvPr>
          <p:cNvSpPr/>
          <p:nvPr/>
        </p:nvSpPr>
        <p:spPr>
          <a:xfrm>
            <a:off x="658368" y="1033272"/>
            <a:ext cx="6675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Voir par les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yeux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quelqu’un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d’autre</a:t>
            </a:r>
            <a:endParaRPr lang="en-US" sz="1200" i="1" dirty="0">
              <a:solidFill>
                <a:srgbClr val="65706B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848B5C3-49D1-B949-D1B7-4C9F1C3593ED}"/>
              </a:ext>
            </a:extLst>
          </p:cNvPr>
          <p:cNvSpPr/>
          <p:nvPr/>
        </p:nvSpPr>
        <p:spPr>
          <a:xfrm>
            <a:off x="1089660" y="2169341"/>
            <a:ext cx="10012680" cy="2519317"/>
          </a:xfrm>
          <a:prstGeom prst="roundRect">
            <a:avLst>
              <a:gd name="adj" fmla="val 2192"/>
            </a:avLst>
          </a:prstGeom>
          <a:solidFill>
            <a:srgbClr val="FFFFFF"/>
          </a:solidFill>
          <a:ln w="12700">
            <a:solidFill>
              <a:srgbClr val="D7C9B4">
                <a:alpha val="95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9811EEA-287A-809E-FDEF-9C2F003A7AD8}"/>
              </a:ext>
            </a:extLst>
          </p:cNvPr>
          <p:cNvSpPr/>
          <p:nvPr/>
        </p:nvSpPr>
        <p:spPr>
          <a:xfrm>
            <a:off x="1715226" y="2409346"/>
            <a:ext cx="87325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algn="ctr"/>
            <a:r>
              <a:rPr lang="en-US" sz="3000" b="1" dirty="0">
                <a:solidFill>
                  <a:srgbClr val="28312E"/>
                </a:solidFill>
              </a:rPr>
              <a:t>“</a:t>
            </a:r>
            <a:r>
              <a:rPr lang="fr-FR" sz="3200" dirty="0"/>
              <a:t>L’art peut transformer l’ordinaire en quelque chose de nouveau. Il peut nous ébranler. Il peut nous amener à voir le monde à travers les yeux de quelqu’un d’autre.</a:t>
            </a:r>
            <a:r>
              <a:rPr lang="fr-FR" sz="3200" b="1" dirty="0"/>
              <a:t>”</a:t>
            </a:r>
            <a:endParaRPr lang="fr-FR" altLang="fr-FR" sz="3200" b="1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0BCA0AF-C6E1-7B63-F1F6-D9C2818436D4}"/>
              </a:ext>
            </a:extLst>
          </p:cNvPr>
          <p:cNvSpPr/>
          <p:nvPr/>
        </p:nvSpPr>
        <p:spPr>
          <a:xfrm>
            <a:off x="3806259" y="4027689"/>
            <a:ext cx="4319751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5706B"/>
                </a:solidFill>
              </a:rPr>
              <a:t>Maxine Greene / Releasing the Imagination</a:t>
            </a:r>
            <a:endParaRPr lang="en-US" sz="14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DB8855F-9CFE-B538-E474-7A7E0F813F62}"/>
              </a:ext>
            </a:extLst>
          </p:cNvPr>
          <p:cNvGrpSpPr/>
          <p:nvPr/>
        </p:nvGrpSpPr>
        <p:grpSpPr>
          <a:xfrm rot="21347756">
            <a:off x="8511922" y="4530493"/>
            <a:ext cx="2788920" cy="796340"/>
            <a:chOff x="7280779" y="4771112"/>
            <a:chExt cx="2788920" cy="796340"/>
          </a:xfrm>
        </p:grpSpPr>
        <p:sp>
          <p:nvSpPr>
            <p:cNvPr id="11" name="Shape 2">
              <a:extLst>
                <a:ext uri="{FF2B5EF4-FFF2-40B4-BE49-F238E27FC236}">
                  <a16:creationId xmlns:a16="http://schemas.microsoft.com/office/drawing/2014/main" id="{42A6CCE1-4750-F470-79F0-A84A71477C76}"/>
                </a:ext>
              </a:extLst>
            </p:cNvPr>
            <p:cNvSpPr/>
            <p:nvPr/>
          </p:nvSpPr>
          <p:spPr>
            <a:xfrm rot="21480000">
              <a:off x="7280779" y="4771112"/>
              <a:ext cx="2788920" cy="796340"/>
            </a:xfrm>
            <a:prstGeom prst="rect">
              <a:avLst/>
            </a:prstGeom>
            <a:solidFill>
              <a:srgbClr val="F7D774"/>
            </a:solidFill>
            <a:ln w="12700">
              <a:solidFill>
                <a:srgbClr val="E8D39F">
                  <a:alpha val="60000"/>
                </a:srgbClr>
              </a:solidFill>
              <a:prstDash val="soli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3">
              <a:extLst>
                <a:ext uri="{FF2B5EF4-FFF2-40B4-BE49-F238E27FC236}">
                  <a16:creationId xmlns:a16="http://schemas.microsoft.com/office/drawing/2014/main" id="{A7B6464F-1612-5F76-9A35-F07B2E719778}"/>
                </a:ext>
              </a:extLst>
            </p:cNvPr>
            <p:cNvSpPr/>
            <p:nvPr/>
          </p:nvSpPr>
          <p:spPr>
            <a:xfrm rot="21480000">
              <a:off x="7417940" y="4794472"/>
              <a:ext cx="2514600" cy="756741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algn="ctr"/>
              <a:r>
                <a:rPr lang="en-US" sz="1600" dirty="0">
                  <a:solidFill>
                    <a:srgbClr val="28312E"/>
                  </a:solidFill>
                </a:rPr>
                <a:t>À condition de </a:t>
              </a:r>
              <a:r>
                <a:rPr lang="en-US" sz="1600" dirty="0" err="1">
                  <a:solidFill>
                    <a:srgbClr val="28312E"/>
                  </a:solidFill>
                </a:rPr>
                <a:t>s’y</a:t>
              </a:r>
              <a:r>
                <a:rPr lang="en-US" sz="1600" dirty="0">
                  <a:solidFill>
                    <a:srgbClr val="28312E"/>
                  </a:solidFill>
                </a:rPr>
                <a:t> engager </a:t>
              </a:r>
              <a:r>
                <a:rPr lang="en-US" sz="1600" dirty="0" err="1">
                  <a:solidFill>
                    <a:srgbClr val="28312E"/>
                  </a:solidFill>
                </a:rPr>
                <a:t>activement</a:t>
              </a:r>
              <a:r>
                <a:rPr lang="en-US" sz="1600" dirty="0">
                  <a:solidFill>
                    <a:srgbClr val="28312E"/>
                  </a:solidFill>
                </a:rPr>
                <a:t>!</a:t>
              </a:r>
              <a:endParaRPr lang="en-US" sz="1600" dirty="0"/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0501E7C5-7D52-19A5-AA92-BBFD30C4F441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0237266-6D09-E0B3-68DC-A6770244824F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1896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2D8A6-0720-3664-A675-D53AB8461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C24347E-6AAC-6CD5-04FF-0B9FDCF36212}"/>
              </a:ext>
            </a:extLst>
          </p:cNvPr>
          <p:cNvSpPr/>
          <p:nvPr/>
        </p:nvSpPr>
        <p:spPr>
          <a:xfrm>
            <a:off x="621792" y="438912"/>
            <a:ext cx="820689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La quantité mène à la qualité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9F721D1-6FDE-DAA1-C35E-7A0D74FA6AFD}"/>
              </a:ext>
            </a:extLst>
          </p:cNvPr>
          <p:cNvSpPr/>
          <p:nvPr/>
        </p:nvSpPr>
        <p:spPr>
          <a:xfrm>
            <a:off x="658368" y="1033272"/>
            <a:ext cx="6675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endParaRPr lang="en-US" sz="12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995999C-A06E-DAD1-C78F-F90BCFB0440F}"/>
              </a:ext>
            </a:extLst>
          </p:cNvPr>
          <p:cNvGrpSpPr/>
          <p:nvPr/>
        </p:nvGrpSpPr>
        <p:grpSpPr>
          <a:xfrm>
            <a:off x="6411311" y="1395187"/>
            <a:ext cx="5490403" cy="1699795"/>
            <a:chOff x="3826727" y="5786098"/>
            <a:chExt cx="8365273" cy="1267995"/>
          </a:xfrm>
        </p:grpSpPr>
        <p:sp>
          <p:nvSpPr>
            <p:cNvPr id="16" name="Shape 2">
              <a:extLst>
                <a:ext uri="{FF2B5EF4-FFF2-40B4-BE49-F238E27FC236}">
                  <a16:creationId xmlns:a16="http://schemas.microsoft.com/office/drawing/2014/main" id="{C8D23BAD-E327-0486-ECBE-C4DDBE94DC47}"/>
                </a:ext>
              </a:extLst>
            </p:cNvPr>
            <p:cNvSpPr/>
            <p:nvPr/>
          </p:nvSpPr>
          <p:spPr>
            <a:xfrm>
              <a:off x="3826727" y="5786098"/>
              <a:ext cx="8365273" cy="1267995"/>
            </a:xfrm>
            <a:prstGeom prst="roundRect">
              <a:avLst>
                <a:gd name="adj" fmla="val 2192"/>
              </a:avLst>
            </a:prstGeom>
            <a:solidFill>
              <a:srgbClr val="FFFFFF"/>
            </a:solidFill>
            <a:ln w="12700">
              <a:solidFill>
                <a:srgbClr val="D7C9B4">
                  <a:alpha val="95000"/>
                </a:srgbClr>
              </a:solidFill>
              <a:prstDash val="soli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Text 3">
              <a:extLst>
                <a:ext uri="{FF2B5EF4-FFF2-40B4-BE49-F238E27FC236}">
                  <a16:creationId xmlns:a16="http://schemas.microsoft.com/office/drawing/2014/main" id="{1AD20B53-98BD-CBFE-DC91-BC5EFF4E0C31}"/>
                </a:ext>
              </a:extLst>
            </p:cNvPr>
            <p:cNvSpPr/>
            <p:nvPr/>
          </p:nvSpPr>
          <p:spPr>
            <a:xfrm>
              <a:off x="4185050" y="5959888"/>
              <a:ext cx="7648624" cy="8485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endParaRPr lang="fr-FR" altLang="fr-FR" b="1" dirty="0">
                <a:solidFill>
                  <a:srgbClr val="000000"/>
                </a:solidFill>
                <a:latin typeface="-webkit-standard"/>
              </a:endParaRPr>
            </a:p>
          </p:txBody>
        </p:sp>
        <p:sp>
          <p:nvSpPr>
            <p:cNvPr id="18" name="Text 4">
              <a:extLst>
                <a:ext uri="{FF2B5EF4-FFF2-40B4-BE49-F238E27FC236}">
                  <a16:creationId xmlns:a16="http://schemas.microsoft.com/office/drawing/2014/main" id="{5A098B3F-755B-E234-CABC-725D74FA2DD7}"/>
                </a:ext>
              </a:extLst>
            </p:cNvPr>
            <p:cNvSpPr/>
            <p:nvPr/>
          </p:nvSpPr>
          <p:spPr>
            <a:xfrm>
              <a:off x="5849486" y="6653010"/>
              <a:ext cx="4319751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58F44E9-5D70-2276-F97F-57BFFD9CF2A9}"/>
              </a:ext>
            </a:extLst>
          </p:cNvPr>
          <p:cNvGrpSpPr/>
          <p:nvPr/>
        </p:nvGrpSpPr>
        <p:grpSpPr>
          <a:xfrm>
            <a:off x="6417617" y="1443151"/>
            <a:ext cx="5286703" cy="4407436"/>
            <a:chOff x="1190297" y="895628"/>
            <a:chExt cx="5286703" cy="4407436"/>
          </a:xfrm>
        </p:grpSpPr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18E1CBEB-6E4D-A65D-BB9B-15EF6D011424}"/>
                </a:ext>
              </a:extLst>
            </p:cNvPr>
            <p:cNvSpPr/>
            <p:nvPr/>
          </p:nvSpPr>
          <p:spPr>
            <a:xfrm>
              <a:off x="1190297" y="895628"/>
              <a:ext cx="5286703" cy="160386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2000" b="1" dirty="0">
                  <a:solidFill>
                    <a:srgbClr val="28312E"/>
                  </a:solidFill>
                </a:rPr>
                <a:t>“</a:t>
              </a:r>
              <a:r>
                <a:rPr lang="en-US" sz="2000" dirty="0">
                  <a:solidFill>
                    <a:srgbClr val="28312E"/>
                  </a:solidFill>
                </a:rPr>
                <a:t>La </a:t>
              </a:r>
              <a:r>
                <a:rPr lang="fr-FR" sz="2000" dirty="0"/>
                <a:t>meilleure façon d’avoir une bonne idée, c’est d’avoir beaucoup d’idées.</a:t>
              </a:r>
              <a:r>
                <a:rPr lang="fr-FR" sz="2000" b="1" dirty="0"/>
                <a:t>”</a:t>
              </a:r>
            </a:p>
            <a:p>
              <a:r>
                <a:rPr lang="en-US" sz="2000" i="1" dirty="0">
                  <a:solidFill>
                    <a:srgbClr val="65706B"/>
                  </a:solidFill>
                  <a:latin typeface="Aptos" pitchFamily="34" charset="0"/>
                </a:rPr>
                <a:t>		-</a:t>
              </a:r>
              <a:r>
                <a:rPr lang="en-US" sz="1600" i="1" dirty="0">
                  <a:solidFill>
                    <a:srgbClr val="65706B"/>
                  </a:solidFill>
                  <a:latin typeface="Aptos" pitchFamily="34" charset="0"/>
                </a:rPr>
                <a:t>Linus Pauling, </a:t>
              </a:r>
            </a:p>
            <a:p>
              <a:r>
                <a:rPr lang="en-US" sz="1600" i="1" dirty="0">
                  <a:solidFill>
                    <a:srgbClr val="65706B"/>
                  </a:solidFill>
                  <a:latin typeface="Aptos" pitchFamily="34" charset="0"/>
                </a:rPr>
                <a:t>		double </a:t>
              </a:r>
              <a:r>
                <a:rPr lang="en-US" sz="1600" i="1" dirty="0" err="1">
                  <a:solidFill>
                    <a:srgbClr val="65706B"/>
                  </a:solidFill>
                  <a:latin typeface="Aptos" pitchFamily="34" charset="0"/>
                </a:rPr>
                <a:t>lauréat</a:t>
              </a:r>
              <a:r>
                <a:rPr lang="en-US" sz="1600" i="1" dirty="0">
                  <a:solidFill>
                    <a:srgbClr val="65706B"/>
                  </a:solidFill>
                  <a:latin typeface="Aptos" pitchFamily="34" charset="0"/>
                </a:rPr>
                <a:t> du prix Nobel</a:t>
              </a:r>
              <a:endParaRPr lang="en-US" sz="1600" dirty="0"/>
            </a:p>
          </p:txBody>
        </p:sp>
        <p:sp>
          <p:nvSpPr>
            <p:cNvPr id="6" name="Shape 3">
              <a:extLst>
                <a:ext uri="{FF2B5EF4-FFF2-40B4-BE49-F238E27FC236}">
                  <a16:creationId xmlns:a16="http://schemas.microsoft.com/office/drawing/2014/main" id="{758CBFB7-DB49-9E37-7ED4-7F0C5E031390}"/>
                </a:ext>
              </a:extLst>
            </p:cNvPr>
            <p:cNvSpPr/>
            <p:nvPr/>
          </p:nvSpPr>
          <p:spPr>
            <a:xfrm rot="21480000">
              <a:off x="3614307" y="4525824"/>
              <a:ext cx="2057400" cy="7772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E8D39F">
                  <a:alpha val="60000"/>
                </a:srgbClr>
              </a:solidFill>
              <a:prstDash val="soli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 4">
              <a:extLst>
                <a:ext uri="{FF2B5EF4-FFF2-40B4-BE49-F238E27FC236}">
                  <a16:creationId xmlns:a16="http://schemas.microsoft.com/office/drawing/2014/main" id="{653749BD-6CA7-416D-3701-EE1B59595615}"/>
                </a:ext>
              </a:extLst>
            </p:cNvPr>
            <p:cNvSpPr/>
            <p:nvPr/>
          </p:nvSpPr>
          <p:spPr>
            <a:xfrm rot="21480000">
              <a:off x="3751467" y="4644696"/>
              <a:ext cx="1783080" cy="548640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r>
                <a:rPr lang="fr-FR" sz="1600" dirty="0"/>
                <a:t>La « Théorie de la productivité »</a:t>
              </a:r>
              <a:endParaRPr lang="en-US" sz="16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0FC07-155A-91D7-4277-274E7DD4A729}"/>
              </a:ext>
            </a:extLst>
          </p:cNvPr>
          <p:cNvSpPr/>
          <p:nvPr/>
        </p:nvSpPr>
        <p:spPr>
          <a:xfrm>
            <a:off x="502920" y="1580749"/>
            <a:ext cx="4890715" cy="3292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7A7C28D-D1CC-4F0A-F0FB-5AD04CD1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2" y="1847776"/>
            <a:ext cx="4116116" cy="26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41EBA456-389A-E77A-0596-B2F8C2DD4CC6}"/>
              </a:ext>
            </a:extLst>
          </p:cNvPr>
          <p:cNvGrpSpPr/>
          <p:nvPr/>
        </p:nvGrpSpPr>
        <p:grpSpPr>
          <a:xfrm>
            <a:off x="426026" y="4598874"/>
            <a:ext cx="1308175" cy="777240"/>
            <a:chOff x="2060332" y="4728926"/>
            <a:chExt cx="1308175" cy="777240"/>
          </a:xfrm>
        </p:grpSpPr>
        <p:sp>
          <p:nvSpPr>
            <p:cNvPr id="14" name="Shape 3">
              <a:extLst>
                <a:ext uri="{FF2B5EF4-FFF2-40B4-BE49-F238E27FC236}">
                  <a16:creationId xmlns:a16="http://schemas.microsoft.com/office/drawing/2014/main" id="{3BE4D5BA-2692-B9B5-9EE8-6EF718F095B2}"/>
                </a:ext>
              </a:extLst>
            </p:cNvPr>
            <p:cNvSpPr/>
            <p:nvPr/>
          </p:nvSpPr>
          <p:spPr>
            <a:xfrm rot="-120000">
              <a:off x="2060332" y="4728926"/>
              <a:ext cx="1308175" cy="7772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E8D39F">
                  <a:alpha val="60000"/>
                </a:srgbClr>
              </a:solidFill>
              <a:prstDash val="soli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Text 4">
              <a:extLst>
                <a:ext uri="{FF2B5EF4-FFF2-40B4-BE49-F238E27FC236}">
                  <a16:creationId xmlns:a16="http://schemas.microsoft.com/office/drawing/2014/main" id="{1FC5A496-6ECD-23C8-CBB2-592614F34716}"/>
                </a:ext>
              </a:extLst>
            </p:cNvPr>
            <p:cNvSpPr/>
            <p:nvPr/>
          </p:nvSpPr>
          <p:spPr>
            <a:xfrm rot="-120000">
              <a:off x="2197498" y="4843634"/>
              <a:ext cx="1010374" cy="548640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r>
                <a:rPr lang="fr-FR" sz="1600" dirty="0"/>
                <a:t>Picasso, </a:t>
              </a:r>
            </a:p>
            <a:p>
              <a:r>
                <a:rPr lang="fr-FR" sz="1600" dirty="0"/>
                <a:t>Le Taureau</a:t>
              </a:r>
            </a:p>
          </p:txBody>
        </p: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C7D066E1-3257-FB69-44C1-839EEA9ABC91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EBA178CD-3A2E-1F77-E86E-8F65D09D77E7}"/>
              </a:ext>
            </a:extLst>
          </p:cNvPr>
          <p:cNvSpPr/>
          <p:nvPr/>
        </p:nvSpPr>
        <p:spPr>
          <a:xfrm>
            <a:off x="6402377" y="3382858"/>
            <a:ext cx="5286703" cy="1511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Prendre un moment uniquement pour générer beaucoup d’idées.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Travailler sur plusieurs projets augmente les chances de connexions inattendues.</a:t>
            </a:r>
            <a:endParaRPr lang="fr-FR" sz="24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82E7C05-F59D-A1A9-E754-9C9247E2E9C0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89752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792" y="438912"/>
            <a:ext cx="820689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solidFill>
                  <a:srgbClr val="28312E"/>
                </a:solidFill>
                <a:latin typeface="+mj-lt"/>
              </a:rPr>
              <a:t>Utiliser les contraintes</a:t>
            </a:r>
            <a:endParaRPr lang="en-US" sz="2800" b="1" dirty="0">
              <a:solidFill>
                <a:srgbClr val="28312E"/>
              </a:solidFill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855639" y="1395982"/>
            <a:ext cx="5726447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La liberté totale, paradoxalement, mène au conformisme.</a:t>
            </a:r>
          </a:p>
          <a:p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Les contraintes </a:t>
            </a:r>
            <a:r>
              <a:rPr lang="fr-CA" sz="2000" dirty="0"/>
              <a:t>forcent notre cerveau à sortir de ses chemins habituels.</a:t>
            </a:r>
          </a:p>
        </p:txBody>
      </p:sp>
      <p:pic>
        <p:nvPicPr>
          <p:cNvPr id="10" name="Picture 6" descr="Full view">
            <a:extLst>
              <a:ext uri="{FF2B5EF4-FFF2-40B4-BE49-F238E27FC236}">
                <a16:creationId xmlns:a16="http://schemas.microsoft.com/office/drawing/2014/main" id="{B8B3C046-D082-ADAC-C834-725546BA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722376"/>
            <a:ext cx="4002872" cy="50287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6059046C-AC7B-9DD9-2963-6E8517646D5C}"/>
              </a:ext>
            </a:extLst>
          </p:cNvPr>
          <p:cNvSpPr/>
          <p:nvPr/>
        </p:nvSpPr>
        <p:spPr>
          <a:xfrm rot="-120000">
            <a:off x="2235683" y="5259217"/>
            <a:ext cx="178308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endParaRPr lang="fr-FR" sz="16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0988FB54-A4E9-515E-03A4-DFFE659E136E}"/>
              </a:ext>
            </a:extLst>
          </p:cNvPr>
          <p:cNvSpPr/>
          <p:nvPr/>
        </p:nvSpPr>
        <p:spPr>
          <a:xfrm rot="120000">
            <a:off x="4686148" y="4870296"/>
            <a:ext cx="2031624" cy="8067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endParaRPr lang="fr-FR" sz="1600" dirty="0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F4904828-A995-69DB-8594-B46157D4F1EF}"/>
              </a:ext>
            </a:extLst>
          </p:cNvPr>
          <p:cNvSpPr/>
          <p:nvPr/>
        </p:nvSpPr>
        <p:spPr>
          <a:xfrm rot="120000">
            <a:off x="307328" y="4696636"/>
            <a:ext cx="2788920" cy="1298448"/>
          </a:xfrm>
          <a:prstGeom prst="rect">
            <a:avLst/>
          </a:prstGeom>
          <a:solidFill>
            <a:srgbClr val="BFE0D2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 sz="1200" dirty="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D4D5FF01-2D19-E683-BE2E-AEAA30420213}"/>
              </a:ext>
            </a:extLst>
          </p:cNvPr>
          <p:cNvSpPr/>
          <p:nvPr/>
        </p:nvSpPr>
        <p:spPr>
          <a:xfrm rot="120000">
            <a:off x="444525" y="4813390"/>
            <a:ext cx="2393216" cy="10698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/>
            <a:r>
              <a:rPr lang="fr-FR" sz="1600" b="1" dirty="0"/>
              <a:t>Un </a:t>
            </a:r>
            <a:r>
              <a:rPr lang="fr-FR" sz="1600" b="1" dirty="0" err="1"/>
              <a:t>brainstorm</a:t>
            </a:r>
            <a:r>
              <a:rPr lang="fr-FR" sz="1600" b="1" dirty="0"/>
              <a:t> marche mieux avec des contraintes</a:t>
            </a:r>
          </a:p>
        </p:txBody>
      </p:sp>
      <p:sp>
        <p:nvSpPr>
          <p:cNvPr id="18" name="Shape 6">
            <a:extLst>
              <a:ext uri="{FF2B5EF4-FFF2-40B4-BE49-F238E27FC236}">
                <a16:creationId xmlns:a16="http://schemas.microsoft.com/office/drawing/2014/main" id="{D48067DA-AF66-4C85-8AD2-B93F7881491D}"/>
              </a:ext>
            </a:extLst>
          </p:cNvPr>
          <p:cNvSpPr/>
          <p:nvPr/>
        </p:nvSpPr>
        <p:spPr>
          <a:xfrm rot="-60000">
            <a:off x="3782048" y="4566509"/>
            <a:ext cx="2788920" cy="1298448"/>
          </a:xfrm>
          <a:prstGeom prst="rect">
            <a:avLst/>
          </a:prstGeom>
          <a:solidFill>
            <a:srgbClr val="FAD8CA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r>
              <a:rPr lang="en-US" sz="1400" dirty="0">
                <a:solidFill>
                  <a:srgbClr val="28312E"/>
                </a:solidFill>
              </a:rPr>
              <a:t>Par </a:t>
            </a:r>
            <a:r>
              <a:rPr lang="en-US" sz="1400" dirty="0" err="1">
                <a:solidFill>
                  <a:srgbClr val="28312E"/>
                </a:solidFill>
              </a:rPr>
              <a:t>exemple</a:t>
            </a:r>
            <a:r>
              <a:rPr lang="en-US" sz="1400" dirty="0">
                <a:solidFill>
                  <a:srgbClr val="28312E"/>
                </a:solidFill>
              </a:rPr>
              <a:t>: </a:t>
            </a:r>
          </a:p>
          <a:p>
            <a:endParaRPr lang="fr-FR" dirty="0"/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008FF910-DC4E-4AFA-3D66-CD756E2F0B76}"/>
              </a:ext>
            </a:extLst>
          </p:cNvPr>
          <p:cNvSpPr/>
          <p:nvPr/>
        </p:nvSpPr>
        <p:spPr>
          <a:xfrm rot="-60000">
            <a:off x="3919208" y="4685381"/>
            <a:ext cx="2514600" cy="10698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/>
            <a:r>
              <a:rPr lang="en-US" sz="1600" b="1" dirty="0" err="1">
                <a:solidFill>
                  <a:srgbClr val="28312E"/>
                </a:solidFill>
              </a:rPr>
              <a:t>Ajouter</a:t>
            </a:r>
            <a:r>
              <a:rPr lang="en-US" sz="1600" b="1" dirty="0">
                <a:solidFill>
                  <a:srgbClr val="28312E"/>
                </a:solidFill>
              </a:rPr>
              <a:t> </a:t>
            </a:r>
            <a:r>
              <a:rPr lang="en-US" sz="1600" b="1" dirty="0" err="1">
                <a:solidFill>
                  <a:srgbClr val="28312E"/>
                </a:solidFill>
              </a:rPr>
              <a:t>une</a:t>
            </a:r>
            <a:r>
              <a:rPr lang="en-US" sz="1600" b="1" dirty="0">
                <a:solidFill>
                  <a:srgbClr val="28312E"/>
                </a:solidFill>
              </a:rPr>
              <a:t> </a:t>
            </a:r>
            <a:r>
              <a:rPr lang="en-US" sz="1600" b="1" dirty="0" err="1">
                <a:solidFill>
                  <a:srgbClr val="28312E"/>
                </a:solidFill>
              </a:rPr>
              <a:t>règle</a:t>
            </a:r>
            <a:r>
              <a:rPr lang="en-US" sz="1600" b="1" dirty="0">
                <a:solidFill>
                  <a:srgbClr val="28312E"/>
                </a:solidFill>
              </a:rPr>
              <a:t> </a:t>
            </a:r>
            <a:r>
              <a:rPr lang="en-US" sz="1600" b="1" dirty="0" err="1">
                <a:solidFill>
                  <a:srgbClr val="28312E"/>
                </a:solidFill>
              </a:rPr>
              <a:t>ou</a:t>
            </a:r>
            <a:endParaRPr lang="en-US" sz="1600" b="1" dirty="0">
              <a:solidFill>
                <a:srgbClr val="28312E"/>
              </a:solidFill>
            </a:endParaRPr>
          </a:p>
          <a:p>
            <a:pPr algn="ctr"/>
            <a:r>
              <a:rPr lang="en-US" sz="1600" b="1" dirty="0">
                <a:solidFill>
                  <a:srgbClr val="28312E"/>
                </a:solidFill>
              </a:rPr>
              <a:t> </a:t>
            </a:r>
            <a:r>
              <a:rPr lang="en-US" sz="1600" b="1" dirty="0" err="1">
                <a:solidFill>
                  <a:srgbClr val="28312E"/>
                </a:solidFill>
              </a:rPr>
              <a:t>retirer</a:t>
            </a:r>
            <a:r>
              <a:rPr lang="en-US" sz="1600" b="1" dirty="0">
                <a:solidFill>
                  <a:srgbClr val="28312E"/>
                </a:solidFill>
              </a:rPr>
              <a:t> un </a:t>
            </a:r>
            <a:r>
              <a:rPr lang="en-US" sz="1600" b="1" dirty="0" err="1">
                <a:solidFill>
                  <a:srgbClr val="28312E"/>
                </a:solidFill>
              </a:rPr>
              <a:t>outil</a:t>
            </a:r>
            <a:endParaRPr lang="en-US" sz="1600" b="1" dirty="0">
              <a:solidFill>
                <a:srgbClr val="28312E"/>
              </a:solidFill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A2836A1-AEDF-EA11-162B-DF3EB9502C6C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112C999-CD51-0844-A112-377E0B0B1A39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B8601-C831-097A-A50B-6C0ED619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0AAEB88-5481-3ACE-D32D-4E37E9AE5623}"/>
              </a:ext>
            </a:extLst>
          </p:cNvPr>
          <p:cNvSpPr/>
          <p:nvPr/>
        </p:nvSpPr>
        <p:spPr>
          <a:xfrm>
            <a:off x="621792" y="438912"/>
            <a:ext cx="820689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Mettre les idées en mouvement</a:t>
            </a:r>
            <a:endParaRPr lang="en-US" sz="2800" b="1" dirty="0">
              <a:solidFill>
                <a:srgbClr val="28312E"/>
              </a:solidFill>
              <a:latin typeface="+mj-lt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C772E27-9089-4DC0-E61C-942E6C7ADB44}"/>
              </a:ext>
            </a:extLst>
          </p:cNvPr>
          <p:cNvSpPr/>
          <p:nvPr/>
        </p:nvSpPr>
        <p:spPr>
          <a:xfrm>
            <a:off x="658368" y="1033272"/>
            <a:ext cx="6675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Une idée ne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vaut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pas grand-chose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elle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reste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dans </a:t>
            </a:r>
            <a:r>
              <a:rPr lang="en-US" sz="1200" i="1" dirty="0" err="1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notre</a:t>
            </a:r>
            <a:r>
              <a:rPr lang="en-US" sz="1200" i="1" dirty="0">
                <a:solidFill>
                  <a:srgbClr val="6570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tête.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8E1A53E-2271-C807-E0F6-69FE62A31DE1}"/>
              </a:ext>
            </a:extLst>
          </p:cNvPr>
          <p:cNvSpPr/>
          <p:nvPr/>
        </p:nvSpPr>
        <p:spPr>
          <a:xfrm>
            <a:off x="868680" y="1691640"/>
            <a:ext cx="484632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Ne pas attendre que l’idée soit parfaite.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Sortir l’idée de sa tête: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Schéma, brouillon, modèle…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La mettre en circulation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Diversifier les regards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BEEAB9A-070A-41FB-C629-97D3885B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Shape 4">
            <a:extLst>
              <a:ext uri="{FF2B5EF4-FFF2-40B4-BE49-F238E27FC236}">
                <a16:creationId xmlns:a16="http://schemas.microsoft.com/office/drawing/2014/main" id="{B8B4F280-8AFB-F2B1-8295-C625AB83D3C4}"/>
              </a:ext>
            </a:extLst>
          </p:cNvPr>
          <p:cNvSpPr/>
          <p:nvPr/>
        </p:nvSpPr>
        <p:spPr>
          <a:xfrm rot="120000">
            <a:off x="2880716" y="4896207"/>
            <a:ext cx="1740774" cy="783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 sz="1200" dirty="0"/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806DDDDF-9F3C-10B0-E4A3-256677CD52D8}"/>
              </a:ext>
            </a:extLst>
          </p:cNvPr>
          <p:cNvSpPr/>
          <p:nvPr/>
        </p:nvSpPr>
        <p:spPr>
          <a:xfrm rot="120000">
            <a:off x="3080970" y="4868322"/>
            <a:ext cx="1275601" cy="84309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/>
            <a:r>
              <a:rPr lang="fr-FR" sz="1600" b="1" dirty="0"/>
              <a:t>Bref, passer à l’action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D738988-0AE8-0422-2879-33D768E12BCB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E818C1A-531D-865C-E0D2-AE81D12E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475" y="1215157"/>
            <a:ext cx="4734808" cy="4427686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3BC762E6-C7C7-2197-FEE5-7DB524B80B2D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1627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D09E6E-401A-2BFF-5295-59E9B55B6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43D46FA-0E7C-DBEC-DDA9-16607DFC5F00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bref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:</a:t>
            </a:r>
            <a:endParaRPr lang="en-US" sz="28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293DA9C-030D-06C0-FA2C-6B10F1A65360}"/>
              </a:ext>
            </a:extLst>
          </p:cNvPr>
          <p:cNvSpPr/>
          <p:nvPr/>
        </p:nvSpPr>
        <p:spPr>
          <a:xfrm>
            <a:off x="777240" y="1478546"/>
            <a:ext cx="10607040" cy="3502152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6618E04-1046-8CB5-353D-5B14009E5E2D}"/>
              </a:ext>
            </a:extLst>
          </p:cNvPr>
          <p:cNvSpPr/>
          <p:nvPr/>
        </p:nvSpPr>
        <p:spPr>
          <a:xfrm>
            <a:off x="807720" y="1600200"/>
            <a:ext cx="10607040" cy="326605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algn="ctr"/>
            <a:r>
              <a:rPr lang="fr-FR" sz="3600" dirty="0"/>
              <a:t>Être plus créatif, ce n’est pas commencer par chercher de meilleures idées. 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C’est apprendre à mieux voir la situation, mieux poser le problème, et créer les conditions pour que des idées puissent émerger.</a:t>
            </a: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D84F0E0F-D738-1E55-FAC8-63F3918D72D3}"/>
              </a:ext>
            </a:extLst>
          </p:cNvPr>
          <p:cNvSpPr/>
          <p:nvPr/>
        </p:nvSpPr>
        <p:spPr>
          <a:xfrm rot="120000">
            <a:off x="8823960" y="4892040"/>
            <a:ext cx="2011680" cy="566928"/>
          </a:xfrm>
          <a:prstGeom prst="rect">
            <a:avLst/>
          </a:prstGeom>
          <a:solidFill>
            <a:srgbClr val="F8D5B7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D5A9CB18-45D2-6694-C6A6-B332F5A98A19}"/>
              </a:ext>
            </a:extLst>
          </p:cNvPr>
          <p:cNvSpPr/>
          <p:nvPr/>
        </p:nvSpPr>
        <p:spPr>
          <a:xfrm rot="120000">
            <a:off x="8961120" y="5010912"/>
            <a:ext cx="1737360" cy="338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8312E"/>
                </a:solidFill>
              </a:rPr>
              <a:t>Et passer à </a:t>
            </a:r>
            <a:r>
              <a:rPr lang="en-US" sz="1600" b="1" dirty="0" err="1">
                <a:solidFill>
                  <a:srgbClr val="28312E"/>
                </a:solidFill>
              </a:rPr>
              <a:t>l’action</a:t>
            </a:r>
            <a:r>
              <a:rPr lang="en-US" sz="1600" b="1" dirty="0">
                <a:solidFill>
                  <a:srgbClr val="28312E"/>
                </a:solidFill>
              </a:rPr>
              <a:t>!</a:t>
            </a:r>
            <a:endParaRPr lang="en-US" sz="160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5B42CA8-E0D4-A1A9-1B73-556507F75998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C4022E8-4303-50F9-25D9-F102BB550D09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21472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78FD5-4CE5-C93F-9BE4-0BA6B342D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_pastel_watercolor_stationery_design.png">
            <a:extLst>
              <a:ext uri="{FF2B5EF4-FFF2-40B4-BE49-F238E27FC236}">
                <a16:creationId xmlns:a16="http://schemas.microsoft.com/office/drawing/2014/main" id="{CAE43E8C-7BDD-8411-B9B9-D9AA90DF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6AF14F-337B-079F-2F2F-B3FD14DD8F83}"/>
              </a:ext>
            </a:extLst>
          </p:cNvPr>
          <p:cNvSpPr txBox="1"/>
          <p:nvPr/>
        </p:nvSpPr>
        <p:spPr>
          <a:xfrm>
            <a:off x="1143000" y="2743200"/>
            <a:ext cx="629422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28312E"/>
                </a:solidFill>
              </a:rPr>
              <a:t>4. </a:t>
            </a:r>
            <a:r>
              <a:rPr lang="en-US" sz="4400" b="1" dirty="0" err="1">
                <a:solidFill>
                  <a:srgbClr val="28312E"/>
                </a:solidFill>
              </a:rPr>
              <a:t>Repenser</a:t>
            </a:r>
            <a:r>
              <a:rPr lang="en-US" sz="4400" b="1" dirty="0">
                <a:solidFill>
                  <a:srgbClr val="28312E"/>
                </a:solidFill>
              </a:rPr>
              <a:t> </a:t>
            </a:r>
            <a:r>
              <a:rPr lang="en-US" sz="4400" b="1" dirty="0" err="1">
                <a:solidFill>
                  <a:srgbClr val="28312E"/>
                </a:solidFill>
              </a:rPr>
              <a:t>notre</a:t>
            </a:r>
            <a:r>
              <a:rPr lang="en-US" sz="4400" b="1" dirty="0">
                <a:solidFill>
                  <a:srgbClr val="28312E"/>
                </a:solidFill>
              </a:rPr>
              <a:t> </a:t>
            </a:r>
            <a:r>
              <a:rPr lang="en-US" sz="4400" b="1" dirty="0" err="1">
                <a:solidFill>
                  <a:srgbClr val="28312E"/>
                </a:solidFill>
              </a:rPr>
              <a:t>boîte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4F6D0-697C-8342-9432-A995EF46DBC2}"/>
              </a:ext>
            </a:extLst>
          </p:cNvPr>
          <p:cNvSpPr txBox="1"/>
          <p:nvPr/>
        </p:nvSpPr>
        <p:spPr>
          <a:xfrm>
            <a:off x="1143000" y="4877525"/>
            <a:ext cx="449450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400" dirty="0"/>
              <a:t>Le potentiel créatif du rôle de CP</a:t>
            </a:r>
          </a:p>
          <a:p>
            <a:endParaRPr lang="fr-FR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0AF184-BDD4-0598-BC1C-3267BF46AB65}"/>
              </a:ext>
            </a:extLst>
          </p:cNvPr>
          <p:cNvSpPr/>
          <p:nvPr/>
        </p:nvSpPr>
        <p:spPr>
          <a:xfrm>
            <a:off x="1700784" y="5458968"/>
            <a:ext cx="1051560" cy="45720"/>
          </a:xfrm>
          <a:prstGeom prst="roundRect">
            <a:avLst/>
          </a:prstGeom>
          <a:solidFill>
            <a:srgbClr val="E67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E0D860A-C7A5-181F-3702-AF17496BEFF4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331867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E6C03-5F41-BA20-E52B-CC1721312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DA6CD0E-28C5-CFA3-025C-5855D18E32E5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/>
              <a:t>Le potentiel créatif du rôle de CP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B7EC44B-1B95-F323-CBDF-E90C900F7B63}"/>
              </a:ext>
            </a:extLst>
          </p:cNvPr>
          <p:cNvSpPr/>
          <p:nvPr/>
        </p:nvSpPr>
        <p:spPr>
          <a:xfrm>
            <a:off x="822960" y="1463040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lvl="1"/>
            <a:r>
              <a:rPr lang="fr-FR" sz="2000" b="1" dirty="0"/>
              <a:t>Les CP ont une expertise: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Ont une expertise en pédagogie et souvent dans au moins un autre domaine.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Sont bien placés pour comprendre les structures de leur organisation.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D121164-CC3E-95F5-C8F5-1F94E59CD81F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D11BCBD-0196-574E-F72A-AE1D4FFDE5D7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E614527-D0F7-A816-352E-F776BAE3863D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6334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1CBCD-41FA-01BA-0A58-0027C68B6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93649FE-4D5E-96F5-0A95-EF58E8BE14C2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/>
              <a:t>Le potentiel créatif du rôle de CP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7D27D9-0CE9-69C7-B7F2-2850B229811F}"/>
              </a:ext>
            </a:extLst>
          </p:cNvPr>
          <p:cNvSpPr/>
          <p:nvPr/>
        </p:nvSpPr>
        <p:spPr>
          <a:xfrm>
            <a:off x="822960" y="1463040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lvl="1"/>
            <a:r>
              <a:rPr lang="fr-FR" sz="2000" b="1" dirty="0"/>
              <a:t>Les CP </a:t>
            </a:r>
            <a:r>
              <a:rPr lang="fr-FR" altLang="fr-FR" sz="2000" b="1" dirty="0">
                <a:solidFill>
                  <a:srgbClr val="000000"/>
                </a:solidFill>
                <a:latin typeface="-webkit-standard"/>
              </a:rPr>
              <a:t>font circuler les idées</a:t>
            </a:r>
            <a:r>
              <a:rPr lang="fr-FR" sz="2000" b="1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Font des liens entre des départements qui ne se parlent pas toujours.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Travaillent avec des personnes avec des rôles et des parcours différents.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-webkit-standard"/>
              </a:rPr>
              <a:t>Peuvent influencer et contaminer des groupes.</a:t>
            </a:r>
            <a:endParaRPr lang="fr-FR" sz="2000" dirty="0"/>
          </a:p>
          <a:p>
            <a:pPr lvl="1"/>
            <a:endParaRPr lang="fr-FR" sz="2000" b="1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3CF1E1D-0E0D-330C-0F2B-7256C16F6BB3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2349A8E-BF42-6CF7-9437-4FE185FA4B98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BFDEE-5549-D797-CF0D-A81E20F8CCFD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873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E786F-05AB-F546-F52E-1FB0071B1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C20B6DD-8A7C-ED4D-F3C7-17C991ED7A3F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/>
              <a:t>Le potentiel créatif du rôle de CP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A6751DA-5299-0BC4-B57C-F429AC6AB7D0}"/>
              </a:ext>
            </a:extLst>
          </p:cNvPr>
          <p:cNvSpPr/>
          <p:nvPr/>
        </p:nvSpPr>
        <p:spPr>
          <a:xfrm>
            <a:off x="822960" y="1463040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lvl="1"/>
            <a:r>
              <a:rPr lang="fr-FR" sz="2000" b="1" dirty="0"/>
              <a:t>Les CP avancent souvent dans le flou: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Travaillent souvent sur des problèmes ouverts, qui n’ont pas une seule solution.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Aident à reformuler des problématiques selon différents points de vue.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9B0C4D6-8B77-A16C-33B3-DC543F2C65A0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450E493-9225-C7FC-4B80-B21BA67FD89E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6067093-07B6-35E6-B35F-CF644B30425D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518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A011E-F31A-CADF-717E-9D5148FFC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E99B5AB-C442-B56F-B3F2-180C9FCBF1A9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/>
              <a:t>Le potentiel créatif du rôle de CP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D622069-3D43-954B-060C-3E1B446D1577}"/>
              </a:ext>
            </a:extLst>
          </p:cNvPr>
          <p:cNvSpPr/>
          <p:nvPr/>
        </p:nvSpPr>
        <p:spPr>
          <a:xfrm>
            <a:off x="777240" y="1600200"/>
            <a:ext cx="10607040" cy="315468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05F5D91-F11A-FF77-FF9E-AD373363EE23}"/>
              </a:ext>
            </a:extLst>
          </p:cNvPr>
          <p:cNvSpPr/>
          <p:nvPr/>
        </p:nvSpPr>
        <p:spPr>
          <a:xfrm>
            <a:off x="807720" y="1600200"/>
            <a:ext cx="10607040" cy="314049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fr-FR" sz="3600" dirty="0"/>
              <a:t>Le rôle de CP a un vrai potentiel créatif.</a:t>
            </a:r>
            <a:br>
              <a:rPr lang="fr-FR" sz="3600" dirty="0"/>
            </a:br>
            <a:endParaRPr lang="fr-FR" sz="3600" dirty="0"/>
          </a:p>
          <a:p>
            <a:pPr algn="ctr"/>
            <a:r>
              <a:rPr lang="fr-FR" sz="3600" dirty="0"/>
              <a:t>On gagnerait peut-être à le reconnaître davantage, à l’assumer et à l’activer plus délibérément.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23239D5-57A7-940D-C047-669F3946FBAA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F386C08-AB7F-6573-5048-D2C25E876C53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3038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0BE3C-5EAA-9DE3-FC9C-31D0C3D19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2403EE2-6DD4-2624-7CD4-8DB57D4CF51D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Penser en dehors de la </a:t>
            </a:r>
            <a:r>
              <a:rPr lang="fr-FR" sz="2800" b="1" dirty="0"/>
              <a:t>boîte</a:t>
            </a:r>
            <a:endParaRPr lang="en-US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52C73F-6DF6-D103-B394-859B943B3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0" y="2381250"/>
            <a:ext cx="3594100" cy="20955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39D5D36D-7DA8-AB48-06B1-59212244AB63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BD33459-D910-D4E0-AC4C-F8702DC171D4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064369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4E623C-5703-94ED-A7E6-05DE778CBEA5}"/>
              </a:ext>
            </a:extLst>
          </p:cNvPr>
          <p:cNvSpPr/>
          <p:nvPr/>
        </p:nvSpPr>
        <p:spPr>
          <a:xfrm>
            <a:off x="0" y="0"/>
            <a:ext cx="12192000" cy="6989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73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0B944-3105-4DFB-AF1B-A3F955B6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_pastel_watercolor_stationery_design.png">
            <a:extLst>
              <a:ext uri="{FF2B5EF4-FFF2-40B4-BE49-F238E27FC236}">
                <a16:creationId xmlns:a16="http://schemas.microsoft.com/office/drawing/2014/main" id="{2351AB42-9B8F-C6BC-3261-2A522AB0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6629A-E7D3-8854-0736-CF1E1A9CDD97}"/>
              </a:ext>
            </a:extLst>
          </p:cNvPr>
          <p:cNvSpPr txBox="1"/>
          <p:nvPr/>
        </p:nvSpPr>
        <p:spPr>
          <a:xfrm>
            <a:off x="1143000" y="2743200"/>
            <a:ext cx="56503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28312E"/>
                </a:solidFill>
              </a:rPr>
              <a:t>5. Jouer avec la </a:t>
            </a:r>
            <a:r>
              <a:rPr lang="en-US" sz="4400" b="1" dirty="0" err="1">
                <a:solidFill>
                  <a:srgbClr val="28312E"/>
                </a:solidFill>
              </a:rPr>
              <a:t>boîte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C4BFF-CEE2-7899-3B33-07BB8B9AAD31}"/>
              </a:ext>
            </a:extLst>
          </p:cNvPr>
          <p:cNvSpPr txBox="1"/>
          <p:nvPr/>
        </p:nvSpPr>
        <p:spPr>
          <a:xfrm>
            <a:off x="1170432" y="3977639"/>
            <a:ext cx="26318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400" dirty="0"/>
              <a:t>Place à la pratique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3764D-B2F7-8DF0-9D36-04A720DFE0BE}"/>
              </a:ext>
            </a:extLst>
          </p:cNvPr>
          <p:cNvSpPr txBox="1"/>
          <p:nvPr/>
        </p:nvSpPr>
        <p:spPr>
          <a:xfrm>
            <a:off x="1700784" y="5158663"/>
            <a:ext cx="84189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CA" sz="1500" b="1" i="1" dirty="0">
                <a:solidFill>
                  <a:srgbClr val="6F9580"/>
                </a:solidFill>
                <a:latin typeface="Aptos"/>
              </a:rPr>
              <a:t>Zig </a:t>
            </a:r>
            <a:r>
              <a:rPr lang="fr-CA" sz="1500" b="1" i="1" dirty="0" err="1">
                <a:solidFill>
                  <a:srgbClr val="6F9580"/>
                </a:solidFill>
                <a:latin typeface="Aptos"/>
              </a:rPr>
              <a:t>Zag</a:t>
            </a:r>
            <a:r>
              <a:rPr lang="fr-CA" sz="1500" b="1" i="1" dirty="0">
                <a:solidFill>
                  <a:srgbClr val="6F9580"/>
                </a:solidFill>
                <a:latin typeface="Aptos"/>
              </a:rPr>
              <a:t>!</a:t>
            </a:r>
            <a:endParaRPr sz="1500" b="1" i="1" dirty="0">
              <a:solidFill>
                <a:srgbClr val="6F9580"/>
              </a:solidFill>
              <a:latin typeface="Apto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819C0F-C8BA-B326-EB2B-4A8DE825D4CA}"/>
              </a:ext>
            </a:extLst>
          </p:cNvPr>
          <p:cNvSpPr/>
          <p:nvPr/>
        </p:nvSpPr>
        <p:spPr>
          <a:xfrm>
            <a:off x="1700784" y="5458968"/>
            <a:ext cx="1051560" cy="45720"/>
          </a:xfrm>
          <a:prstGeom prst="roundRect">
            <a:avLst/>
          </a:prstGeom>
          <a:solidFill>
            <a:srgbClr val="E67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608B22B-AEE8-2CBC-B40B-339D7F256D53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21319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Place à la pratique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5806440" y="1691640"/>
            <a:ext cx="489204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/>
              <a:t>Poser des questions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Apprendre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Observer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Jouer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Réfléchir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Combiner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Choisir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Fabriquer</a:t>
            </a:r>
          </a:p>
        </p:txBody>
      </p:sp>
      <p:sp>
        <p:nvSpPr>
          <p:cNvPr id="6" name="Shape 3"/>
          <p:cNvSpPr/>
          <p:nvPr/>
        </p:nvSpPr>
        <p:spPr>
          <a:xfrm rot="60000">
            <a:off x="6492240" y="5074920"/>
            <a:ext cx="2743200" cy="685800"/>
          </a:xfrm>
          <a:prstGeom prst="rect">
            <a:avLst/>
          </a:prstGeom>
          <a:solidFill>
            <a:srgbClr val="F7D774"/>
          </a:solidFill>
          <a:ln w="12700">
            <a:solidFill>
              <a:srgbClr val="E8D39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4"/>
          <p:cNvSpPr/>
          <p:nvPr/>
        </p:nvSpPr>
        <p:spPr>
          <a:xfrm rot="60000">
            <a:off x="6629400" y="5193792"/>
            <a:ext cx="246888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8312E"/>
                </a:solidFill>
              </a:rPr>
              <a:t>Zig Zag!</a:t>
            </a:r>
            <a:endParaRPr lang="en-US" sz="16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33717CF-B661-3A1E-63B4-5D4D305C0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80" y="1512337"/>
            <a:ext cx="4734808" cy="4427686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CD5496EF-43ED-2541-053F-FF0014ABB381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0E743B1-9A57-9221-5CAA-8243B88FAFBD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A290F-884C-7D8E-53CD-87E93B7B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4B95BCB-E23F-C6E0-27E9-329AB5DDEC8A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Étape 1: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Trouver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un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problème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vous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avez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tant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CP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0D5E643-C04B-8DC0-C0FC-948CD4975BAF}"/>
              </a:ext>
            </a:extLst>
          </p:cNvPr>
          <p:cNvSpPr/>
          <p:nvPr/>
        </p:nvSpPr>
        <p:spPr>
          <a:xfrm>
            <a:off x="621792" y="1477439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r>
              <a:rPr lang="fr-FR" dirty="0"/>
              <a:t>But : Rapidement identifier le plus de problèmes dans votre travail.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Contraintes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Doit se tenir en une phrase courte.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problème sur lequel les CP ont au moins un peu de contrôle.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solution ne doit pas être évidente.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si je ne pense à rien…</a:t>
            </a:r>
          </a:p>
          <a:p>
            <a:endParaRPr lang="fr-FR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7DEE551-F4AD-2127-549F-70DC9AD13E06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2526A37-10D9-B608-45F5-971249C90C8B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FE633E3-2138-C897-5366-03E3C386449B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836249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Étape 1: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Trouver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un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problème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vous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avez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tant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CP</a:t>
            </a:r>
          </a:p>
        </p:txBody>
      </p:sp>
      <p:sp>
        <p:nvSpPr>
          <p:cNvPr id="4" name="Shape 2"/>
          <p:cNvSpPr/>
          <p:nvPr/>
        </p:nvSpPr>
        <p:spPr>
          <a:xfrm>
            <a:off x="822960" y="1463040"/>
            <a:ext cx="10561320" cy="4371704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/>
          <a:lstStyle/>
          <a:p>
            <a:r>
              <a:rPr lang="fr-FR" b="1" dirty="0"/>
              <a:t>Trouver le « bug 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Nommez un irritant, un blocage ou une tension dans votre travail de CP.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Reformulez-le pour qu’il commence par : «Comment pourrions-nous…»</a:t>
            </a:r>
          </a:p>
          <a:p>
            <a:endParaRPr lang="fr-FR" dirty="0"/>
          </a:p>
          <a:p>
            <a:r>
              <a:rPr lang="fr-FR" b="1" dirty="0"/>
              <a:t>Changer de perspective: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 vous étiez </a:t>
            </a:r>
            <a:r>
              <a:rPr lang="fr-FR" b="1" dirty="0"/>
              <a:t>[</a:t>
            </a:r>
            <a:r>
              <a:rPr lang="fr-FR" i="1" dirty="0"/>
              <a:t>Une direction, un étudiant, une personne des TI,  une nouvelle personne enseignante…</a:t>
            </a:r>
            <a:r>
              <a:rPr lang="fr-FR" b="1" dirty="0"/>
              <a:t>]</a:t>
            </a:r>
            <a:r>
              <a:rPr lang="fr-FR" dirty="0"/>
              <a:t> dans votre milieu, quel problème verriez-vous autour du rôle de CP?</a:t>
            </a:r>
          </a:p>
          <a:p>
            <a:endParaRPr lang="fr-FR" b="1" dirty="0"/>
          </a:p>
          <a:p>
            <a:r>
              <a:rPr lang="fr-FR" b="1" dirty="0"/>
              <a:t>Contraintes spécifiques:</a:t>
            </a:r>
          </a:p>
          <a:p>
            <a:r>
              <a:rPr lang="fr-FR" dirty="0"/>
              <a:t>Nommez un problème lié à </a:t>
            </a:r>
            <a:r>
              <a:rPr lang="fr-FR" b="1" dirty="0"/>
              <a:t>l'espace physique</a:t>
            </a:r>
            <a:r>
              <a:rPr lang="fr-FR" dirty="0"/>
              <a:t> de votre bureau.</a:t>
            </a:r>
          </a:p>
          <a:p>
            <a:r>
              <a:rPr lang="fr-FR" dirty="0"/>
              <a:t>Nommez un problème lié à une </a:t>
            </a:r>
            <a:r>
              <a:rPr lang="fr-FR" b="1" dirty="0"/>
              <a:t>partie invisible </a:t>
            </a:r>
            <a:r>
              <a:rPr lang="fr-FR" dirty="0"/>
              <a:t>du travail de CP.</a:t>
            </a:r>
          </a:p>
          <a:p>
            <a:r>
              <a:rPr lang="fr-FR" dirty="0"/>
              <a:t>Nommez un problème lié à une </a:t>
            </a:r>
            <a:r>
              <a:rPr lang="fr-FR" b="1" dirty="0"/>
              <a:t>information</a:t>
            </a:r>
            <a:r>
              <a:rPr lang="fr-FR" dirty="0"/>
              <a:t> qui existe, mais que personne ne voit.</a:t>
            </a:r>
          </a:p>
          <a:p>
            <a:r>
              <a:rPr lang="fr-FR" dirty="0"/>
              <a:t>Nommer un problème qui serait </a:t>
            </a:r>
            <a:r>
              <a:rPr lang="fr-FR" b="1" dirty="0"/>
              <a:t>tout en rondeur </a:t>
            </a:r>
            <a:r>
              <a:rPr lang="fr-FR" dirty="0"/>
              <a:t>et un qui serait </a:t>
            </a:r>
            <a:r>
              <a:rPr lang="fr-FR" b="1" dirty="0"/>
              <a:t>tout pointu</a:t>
            </a:r>
            <a:r>
              <a:rPr lang="fr-FR" dirty="0"/>
              <a:t>.</a:t>
            </a:r>
          </a:p>
        </p:txBody>
      </p:sp>
      <p:sp>
        <p:nvSpPr>
          <p:cNvPr id="5" name="Text 3"/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BB1A52-90DE-C141-DB39-8BFCC5594494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864F099-4DD7-0C0C-4AFA-958881DAEAA3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34A67-07E4-BEC8-DB05-98D547158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BA78EA4-B6FF-4528-B333-D12551ACF5E7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Étape 1: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Trouver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un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problème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vous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avez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tant </a:t>
            </a: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</a:t>
            </a:r>
            <a:r>
              <a:rPr lang="en-US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CP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5044C04-513C-6BA7-5049-B56C1319B9A6}"/>
              </a:ext>
            </a:extLst>
          </p:cNvPr>
          <p:cNvSpPr/>
          <p:nvPr/>
        </p:nvSpPr>
        <p:spPr>
          <a:xfrm>
            <a:off x="621792" y="1554480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Choisissez 1 ou 2 problèmes et ajoutez les ici:</a:t>
            </a:r>
          </a:p>
          <a:p>
            <a:endParaRPr lang="fr-FR" dirty="0"/>
          </a:p>
          <a:p>
            <a:r>
              <a:rPr lang="fr-FR" dirty="0"/>
              <a:t>Regarder les autres problèmes et votez pour ceux que vous aimez</a:t>
            </a:r>
          </a:p>
          <a:p>
            <a:endParaRPr lang="fr-FR" dirty="0"/>
          </a:p>
          <a:p>
            <a:r>
              <a:rPr lang="fr-FR" dirty="0"/>
              <a:t>Choisissez 1 problème sur lequel vous voulez travailler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93A6924-1EC8-CFA7-18E8-033A8655F7A1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501973-C0D1-BF0C-D239-F034A767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92" y="1959803"/>
            <a:ext cx="2634343" cy="26343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A931CE7-8739-B9E7-02A8-695110D4CA44}"/>
              </a:ext>
            </a:extLst>
          </p:cNvPr>
          <p:cNvSpPr txBox="1"/>
          <p:nvPr/>
        </p:nvSpPr>
        <p:spPr>
          <a:xfrm>
            <a:off x="7821421" y="4752580"/>
            <a:ext cx="240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err="1">
                <a:latin typeface="Inter"/>
              </a:rPr>
              <a:t>slido.com</a:t>
            </a:r>
            <a:endParaRPr lang="fr-FR" alt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000" b="1" dirty="0">
                <a:latin typeface="Inter"/>
              </a:rPr>
              <a:t>#3968 425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3BF8D9E-63E3-F1DC-CDD3-9B64C085DED7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F027DAF-A196-2115-ADD0-2C2C5B275672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873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74039-7ABF-A116-FEE9-5005CE1D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11B2CA7-74ED-1F6F-B179-07958DAF6ED7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/>
              <a:t>Étape 2: Le blitz!</a:t>
            </a:r>
            <a:endParaRPr lang="en-US" sz="2800" b="1" dirty="0">
              <a:solidFill>
                <a:srgbClr val="28312E"/>
              </a:solidFill>
              <a:latin typeface="Aptos Display" pitchFamily="34" charset="0"/>
              <a:ea typeface="Aptos Display" pitchFamily="34" charset="-122"/>
              <a:cs typeface="Aptos Display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AECA201-7412-6A10-7F02-A454647E3D7D}"/>
              </a:ext>
            </a:extLst>
          </p:cNvPr>
          <p:cNvSpPr/>
          <p:nvPr/>
        </p:nvSpPr>
        <p:spPr>
          <a:xfrm>
            <a:off x="621792" y="1477439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r>
              <a:rPr lang="fr-FR" sz="2800" dirty="0"/>
              <a:t>But : Travailler le problème pour mieux le voir, le comprendre et pour trouver des pistes de solutions.</a:t>
            </a:r>
          </a:p>
          <a:p>
            <a:endParaRPr lang="fr-F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10 minutes pour passer à travers 5 activités.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Chaque diapo vous propose 2 choix.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Pas le temps de réfléchir, on écrit la première chose qui passe par la tête.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53517C4-5F1D-A682-0727-C7D265DFE725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A397437-130A-C22E-07DA-CE1C3DF93261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3661B35-E540-D299-C49B-B4FFCE5648C1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1183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37AC7-311F-77E2-7BAC-72BA1DF74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F968C1-0947-17A3-384D-71C5911111F7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rgbClr val="000000"/>
                </a:solidFill>
              </a:rPr>
              <a:t>Reformuler le problème</a:t>
            </a:r>
            <a:endParaRPr lang="fr-FR" altLang="fr-FR" sz="2800" b="1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73A44A7-6687-CC6D-5B3D-B0D192010F39}"/>
              </a:ext>
            </a:extLst>
          </p:cNvPr>
          <p:cNvSpPr/>
          <p:nvPr/>
        </p:nvSpPr>
        <p:spPr>
          <a:xfrm>
            <a:off x="621792" y="1491953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/>
              <a:t>Utilisez la liste de la CIA: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000" dirty="0"/>
              <a:t>Pourquoi est-ce important de résoudre ce problème?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000" dirty="0"/>
              <a:t>Qu’est-ce qu’on gagnerait à le résoudre?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000" dirty="0"/>
              <a:t>Quelles sont les différentes parties du problème? Comment sont-elles liées entre elles?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2000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rgbClr val="000000"/>
                </a:solidFill>
              </a:rPr>
              <a:t>---Ou---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000000"/>
                </a:solidFill>
              </a:rPr>
              <a:t>Écrivez </a:t>
            </a:r>
            <a:r>
              <a:rPr lang="fr-FR" altLang="fr-FR" sz="2400" b="1" dirty="0">
                <a:solidFill>
                  <a:srgbClr val="000000"/>
                </a:solidFill>
              </a:rPr>
              <a:t>rapidement</a:t>
            </a:r>
            <a:r>
              <a:rPr lang="fr-FR" altLang="fr-FR" sz="2400" dirty="0">
                <a:solidFill>
                  <a:srgbClr val="000000"/>
                </a:solidFill>
              </a:rPr>
              <a:t> 5-10 façons différentes de formuler votre problème. Sans pause, sans autocensure.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26858D8-0C32-CA35-E3ED-11D2EEBB2678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01F474B-2646-62AB-A4FC-7CB970F571E5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2EF1ECC-D66F-AD02-33BB-CB0F88DBB100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7211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292EF-252D-0000-01CB-01619F887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091FBD6-A1B0-EF07-E94E-78B8F80A51FA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dirty="0"/>
              <a:t>Soyez négatif!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D34022D-7149-8645-82E7-774FFC0BF87D}"/>
              </a:ext>
            </a:extLst>
          </p:cNvPr>
          <p:cNvSpPr/>
          <p:nvPr/>
        </p:nvSpPr>
        <p:spPr>
          <a:xfrm>
            <a:off x="579410" y="1477439"/>
            <a:ext cx="11033179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algn="ctr"/>
            <a:r>
              <a:rPr lang="fr-FR" altLang="fr-FR" sz="2400" dirty="0"/>
              <a:t>Quelle serait la pire façon de régler ce problème? Vraiment la pire. Un vrai désastre.</a:t>
            </a:r>
          </a:p>
          <a:p>
            <a:pPr algn="ctr"/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Y a-t-il quelque chose d’utile caché là-dedans?</a:t>
            </a:r>
          </a:p>
          <a:p>
            <a:pPr algn="ctr"/>
            <a:endParaRPr lang="fr-FR" altLang="fr-FR" sz="28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fr-FR" altLang="fr-FR" sz="2800" b="1" dirty="0">
                <a:solidFill>
                  <a:srgbClr val="000000"/>
                </a:solidFill>
              </a:rPr>
              <a:t>---Ou---</a:t>
            </a:r>
            <a:endParaRPr lang="fr-FR" sz="2400" b="1" dirty="0"/>
          </a:p>
          <a:p>
            <a:pPr algn="ctr"/>
            <a:endParaRPr lang="fr-FR" altLang="fr-FR" sz="28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fr-FR" altLang="fr-FR" sz="2400" dirty="0">
                <a:solidFill>
                  <a:srgbClr val="000000"/>
                </a:solidFill>
                <a:latin typeface="-webkit-standard"/>
              </a:rPr>
              <a:t>Si votre mission était de rendre ce problème deux fois pire, que feriez-vous?</a:t>
            </a:r>
          </a:p>
          <a:p>
            <a:pPr algn="ctr"/>
            <a:r>
              <a:rPr lang="fr-FR" altLang="fr-FR" sz="2000" dirty="0">
                <a:solidFill>
                  <a:srgbClr val="000000"/>
                </a:solidFill>
                <a:latin typeface="-webkit-standard"/>
              </a:rPr>
              <a:t>Y a-t-il quelque chose d’utile caché là-dedans?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400CDCB-4E7B-F9A3-AC7D-F5D10FDDF310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86090A1-4E50-ED67-A1BA-CA6A9485B612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8704D44-1EAA-42B7-5A86-585F9470670D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8780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595CF3-2852-4E45-2B14-2C977AF48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EEBF242-39C8-8F84-1EF5-5AEE0E87CEBB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dirty="0"/>
              <a:t>Soyez positif!</a:t>
            </a:r>
            <a:endParaRPr lang="fr-FR" sz="2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3C1E62E-8233-4EBE-61AF-CE005DCB4A34}"/>
              </a:ext>
            </a:extLst>
          </p:cNvPr>
          <p:cNvSpPr/>
          <p:nvPr/>
        </p:nvSpPr>
        <p:spPr>
          <a:xfrm>
            <a:off x="621792" y="1477439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algn="ctr"/>
            <a:endParaRPr lang="fr-FR" sz="2000" dirty="0"/>
          </a:p>
          <a:p>
            <a:pPr algn="ctr"/>
            <a:r>
              <a:rPr lang="fr-FR" sz="2400" dirty="0"/>
              <a:t>Si tout devenait facile, à quoi ressemblerait la solution?</a:t>
            </a:r>
          </a:p>
          <a:p>
            <a:pPr algn="ctr"/>
            <a:endParaRPr lang="fr-FR" sz="2800" dirty="0"/>
          </a:p>
          <a:p>
            <a:pPr algn="ctr"/>
            <a:r>
              <a:rPr lang="fr-FR" altLang="fr-FR" sz="3200" b="1" dirty="0">
                <a:solidFill>
                  <a:srgbClr val="000000"/>
                </a:solidFill>
              </a:rPr>
              <a:t>---Ou---</a:t>
            </a:r>
            <a:endParaRPr lang="fr-FR" sz="2800" b="1" dirty="0"/>
          </a:p>
          <a:p>
            <a:pPr algn="ctr"/>
            <a:endParaRPr lang="fr-FR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/>
              <a:t>Nous sommes en 2027 et vous avez réussi à régler votre problème. Comment avez-vous réussi?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F6D431A-FC60-9D57-5914-C3325768F71B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091D2D4-B510-8771-E2CB-91CCE0F4D64D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8555E0B-F7A8-2D3F-358B-F7260218B42D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6516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1D021-E0DF-CCE3-BA74-0A8E7D34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26246D4-9D22-5A90-DE2A-C1E868214B29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Penser en dehors de la </a:t>
            </a:r>
            <a:r>
              <a:rPr lang="fr-FR" sz="2800" b="1" dirty="0"/>
              <a:t>boîte</a:t>
            </a:r>
            <a:endParaRPr lang="en-US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0E4E1C-417C-1937-A9CB-DC48F7B3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7011"/>
          <a:stretch>
            <a:fillRect/>
          </a:stretch>
        </p:blipFill>
        <p:spPr>
          <a:xfrm>
            <a:off x="5403850" y="2743200"/>
            <a:ext cx="1287236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0BD9B7A-6EC6-2F09-B961-A8EC2C97BA31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41BA63B-D48C-A91A-50CE-811F61E509D2}"/>
              </a:ext>
            </a:extLst>
          </p:cNvPr>
          <p:cNvCxnSpPr>
            <a:cxnSpLocks/>
          </p:cNvCxnSpPr>
          <p:nvPr/>
        </p:nvCxnSpPr>
        <p:spPr>
          <a:xfrm>
            <a:off x="4732148" y="2999537"/>
            <a:ext cx="248145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5A9FF41-1878-798D-BBA0-978B6BE9EE92}"/>
              </a:ext>
            </a:extLst>
          </p:cNvPr>
          <p:cNvCxnSpPr>
            <a:cxnSpLocks/>
          </p:cNvCxnSpPr>
          <p:nvPr/>
        </p:nvCxnSpPr>
        <p:spPr>
          <a:xfrm>
            <a:off x="4732148" y="2999537"/>
            <a:ext cx="1363852" cy="139466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4D13EB-1C78-CD9F-8FD9-4E9541389F02}"/>
              </a:ext>
            </a:extLst>
          </p:cNvPr>
          <p:cNvCxnSpPr>
            <a:cxnSpLocks/>
          </p:cNvCxnSpPr>
          <p:nvPr/>
        </p:nvCxnSpPr>
        <p:spPr>
          <a:xfrm flipV="1">
            <a:off x="6096000" y="2999536"/>
            <a:ext cx="1117600" cy="137160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8E0C9AF6-4C0D-92C3-3D4B-DE1966BB3FAB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909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194B57-FE5C-BC1A-EE00-6F93FDBCE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A247BC9-0872-2528-5B95-70ED459E2F6D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dirty="0"/>
              <a:t>Soyez absurde!</a:t>
            </a:r>
            <a:endParaRPr lang="fr-FR" sz="2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E4BD076-68C0-A54B-C9D2-02F0A3315FE7}"/>
              </a:ext>
            </a:extLst>
          </p:cNvPr>
          <p:cNvSpPr/>
          <p:nvPr/>
        </p:nvSpPr>
        <p:spPr>
          <a:xfrm>
            <a:off x="621792" y="1477439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algn="ctr"/>
            <a:endParaRPr lang="fr-FR" sz="2000" dirty="0"/>
          </a:p>
          <a:p>
            <a:pPr algn="ctr"/>
            <a:r>
              <a:rPr lang="fr-FR" sz="2400" dirty="0"/>
              <a:t>Quel est le lien entre votre problématique et un melon?</a:t>
            </a:r>
          </a:p>
          <a:p>
            <a:pPr algn="ctr"/>
            <a:endParaRPr lang="fr-FR" sz="2800" dirty="0"/>
          </a:p>
          <a:p>
            <a:pPr algn="ctr"/>
            <a:r>
              <a:rPr lang="fr-FR" altLang="fr-FR" sz="3200" b="1" dirty="0">
                <a:solidFill>
                  <a:srgbClr val="000000"/>
                </a:solidFill>
              </a:rPr>
              <a:t>---Ou---</a:t>
            </a:r>
            <a:endParaRPr lang="fr-FR" sz="2800" b="1" dirty="0"/>
          </a:p>
          <a:p>
            <a:pPr algn="ctr"/>
            <a:endParaRPr lang="fr-FR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1F1F1F"/>
                </a:solidFill>
              </a:rPr>
              <a:t>Si un enfant de 5 ans regardait votre problème, quelle question </a:t>
            </a:r>
            <a:r>
              <a:rPr lang="fr-FR" altLang="fr-FR" sz="2400" dirty="0" err="1">
                <a:solidFill>
                  <a:srgbClr val="1F1F1F"/>
                </a:solidFill>
              </a:rPr>
              <a:t>poserait-il</a:t>
            </a:r>
            <a:r>
              <a:rPr lang="fr-FR" altLang="fr-FR" sz="2400" dirty="0">
                <a:solidFill>
                  <a:srgbClr val="1F1F1F"/>
                </a:solidFill>
              </a:rPr>
              <a:t>? </a:t>
            </a:r>
            <a:endParaRPr lang="fr-FR" altLang="fr-FR" sz="16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1F1F1F"/>
                </a:solidFill>
              </a:rPr>
              <a:t>Qu’est-ce qu’il trouverait bizarre dans notre façon de faire?</a:t>
            </a:r>
            <a:endParaRPr lang="fr-FR" altLang="fr-FR" sz="36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9A93CA2-4B8B-654C-E59B-E7F211CD07F1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347D20C-0E5B-7092-079F-9C9A6B81657D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400A269-96C4-CC8B-D0B0-30DCE54E3F6C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5232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09548-BFF0-B327-BF3D-ABD7E0A32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B5F6195-207F-EF8F-C329-A86A1C53B51E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Changez de perspective</a:t>
            </a:r>
            <a:endParaRPr lang="en-US" sz="2800" dirty="0">
              <a:solidFill>
                <a:srgbClr val="28312E"/>
              </a:solidFill>
              <a:latin typeface="Aptos Display" pitchFamily="34" charset="0"/>
              <a:ea typeface="Aptos Display" pitchFamily="34" charset="-122"/>
              <a:cs typeface="Aptos Display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4CFB30E-A860-06B5-DFF9-4ACC7EA601B1}"/>
              </a:ext>
            </a:extLst>
          </p:cNvPr>
          <p:cNvSpPr/>
          <p:nvPr/>
        </p:nvSpPr>
        <p:spPr>
          <a:xfrm>
            <a:off x="621792" y="1477439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000000"/>
                </a:solidFill>
                <a:latin typeface="-webkit-standard"/>
              </a:rPr>
              <a:t>Imaginez que vous êtes l’obstacle identifié. Que voyez-vous? Qu’est-ce qui vous bloque? Qu’est-ce qui vous fait exister?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dirty="0">
              <a:solidFill>
                <a:srgbClr val="000000"/>
              </a:solidFill>
              <a:latin typeface="-webkit-standard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rgbClr val="000000"/>
                </a:solidFill>
              </a:rPr>
              <a:t>---Ou---</a:t>
            </a:r>
            <a:endParaRPr lang="fr-FR" sz="2400" b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dirty="0">
              <a:solidFill>
                <a:srgbClr val="000000"/>
              </a:solidFill>
              <a:latin typeface="-webkit-standard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/>
              <a:t>Faites un dessin ou un plan </a:t>
            </a:r>
            <a:r>
              <a:rPr lang="fr-FR" sz="2800" b="1" dirty="0"/>
              <a:t>rapide</a:t>
            </a:r>
            <a:r>
              <a:rPr lang="fr-FR" sz="2800" dirty="0"/>
              <a:t> de votre problème en utilisant uniquement des icones ou des bonhommes allumettes.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56B3176-E6B3-D69B-6CEF-7531BEFFA052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AA30EA4-A69A-00BB-901C-0F52B4E813EB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016D086-6199-CB46-9FAA-82CD2B1B586C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81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7D6DE-7B77-BAE7-28FA-1DA82473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16642DF-2E1A-81AA-1BF3-61C06DCDBD5C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Et maintenant</a:t>
            </a:r>
            <a:endParaRPr lang="en-US" sz="2800" b="1" dirty="0">
              <a:solidFill>
                <a:srgbClr val="28312E"/>
              </a:solidFill>
              <a:latin typeface="Aptos Display" pitchFamily="34" charset="0"/>
              <a:ea typeface="Aptos Display" pitchFamily="34" charset="-122"/>
              <a:cs typeface="Aptos Display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2D7BB84-41D4-CF46-599A-53FB4CBA7E38}"/>
              </a:ext>
            </a:extLst>
          </p:cNvPr>
          <p:cNvSpPr/>
          <p:nvPr/>
        </p:nvSpPr>
        <p:spPr>
          <a:xfrm>
            <a:off x="621792" y="1477439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000000"/>
                </a:solidFill>
              </a:rPr>
              <a:t>À partir de ce que vous venez de produire: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/>
              <a:t>Avez-vous à partager: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Une activité qui a résonnée.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Un lien particulièrement savoureux (avec ou sans melon).</a:t>
            </a:r>
            <a:endParaRPr lang="fr-FR" altLang="fr-FR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Une première version imparfaite de solution.</a:t>
            </a:r>
            <a:endParaRPr lang="fr-FR" altLang="fr-FR" sz="24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8CAA736-B521-9F6D-53BB-5E1E0CAEAFD1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6187D4A-4225-55F0-AABE-369A7ECBEB7A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6E73C1A-CA3C-8135-6876-B7A929025E94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67384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8CFED-5C90-34DB-B26A-24A77DD51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841E07B-BF92-44B8-E8CD-6F434810C329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Et maintenant</a:t>
            </a:r>
            <a:endParaRPr lang="en-US" sz="2800" b="1" dirty="0">
              <a:solidFill>
                <a:srgbClr val="28312E"/>
              </a:solidFill>
              <a:latin typeface="Aptos Display" pitchFamily="34" charset="0"/>
              <a:ea typeface="Aptos Display" pitchFamily="34" charset="-122"/>
              <a:cs typeface="Aptos Display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0B5D578-93C3-7A29-2657-8B56B25138AD}"/>
              </a:ext>
            </a:extLst>
          </p:cNvPr>
          <p:cNvSpPr/>
          <p:nvPr/>
        </p:nvSpPr>
        <p:spPr>
          <a:xfrm>
            <a:off x="621792" y="1477439"/>
            <a:ext cx="10561320" cy="4343400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000000"/>
                </a:solidFill>
              </a:rPr>
              <a:t>MERCI!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000000"/>
                </a:solidFill>
              </a:rPr>
              <a:t>Je vous laisse décanter.</a:t>
            </a:r>
            <a:endParaRPr lang="fr-FR" altLang="fr-FR" sz="24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621F243-7FA6-7471-9E8E-6ED5FBD0E5A1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58952D2-0F6B-9466-9264-DD3F469A17CE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E87EB27-A9C1-C584-4EE5-D0D8A2F600AA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529673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E2598-A2B9-D074-6AC9-ADD43CF5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8827A0D-FAF1-481D-0385-AF9B323148B3}"/>
              </a:ext>
            </a:extLst>
          </p:cNvPr>
          <p:cNvSpPr/>
          <p:nvPr/>
        </p:nvSpPr>
        <p:spPr>
          <a:xfrm>
            <a:off x="621792" y="438912"/>
            <a:ext cx="772392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Pour me rejoindre</a:t>
            </a:r>
            <a:endParaRPr lang="en-US" sz="2800" b="1" dirty="0">
              <a:solidFill>
                <a:srgbClr val="28312E"/>
              </a:solidFill>
              <a:latin typeface="Aptos Display" pitchFamily="34" charset="0"/>
              <a:ea typeface="Aptos Display" pitchFamily="34" charset="-122"/>
              <a:cs typeface="Aptos Display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BCFC57F-D56D-C244-9399-EF9343430751}"/>
              </a:ext>
            </a:extLst>
          </p:cNvPr>
          <p:cNvSpPr/>
          <p:nvPr/>
        </p:nvSpPr>
        <p:spPr>
          <a:xfrm>
            <a:off x="3756461" y="2718441"/>
            <a:ext cx="4679078" cy="1421117"/>
          </a:xfrm>
          <a:prstGeom prst="rect">
            <a:avLst/>
          </a:prstGeom>
          <a:solidFill>
            <a:srgbClr val="FFFFF7"/>
          </a:solidFill>
          <a:ln w="12700">
            <a:solidFill>
              <a:srgbClr val="D7C9B4">
                <a:alpha val="90000"/>
              </a:srgbClr>
            </a:solidFill>
            <a:prstDash val="solid"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Hans Olivier Puskas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err="1"/>
              <a:t>hans.olivier.puskas@gmail.com</a:t>
            </a:r>
            <a:endParaRPr lang="fr-FR" altLang="fr-FR" sz="24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7A59832-BC2E-69D2-F1CB-A5D426051434}"/>
              </a:ext>
            </a:extLst>
          </p:cNvPr>
          <p:cNvSpPr/>
          <p:nvPr/>
        </p:nvSpPr>
        <p:spPr>
          <a:xfrm>
            <a:off x="1097280" y="1801368"/>
            <a:ext cx="10012680" cy="36955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7530007-B06E-4C9C-1B36-4488E403D131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919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21419-27FC-AE51-4222-0F7A1C2A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043A5FB-CF1E-2F73-8FF8-B24982FB23B7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Penser </a:t>
            </a:r>
            <a:r>
              <a:rPr lang="fr-FR" sz="2800" b="1" strike="sngStrike" dirty="0">
                <a:latin typeface="+mj-lt"/>
              </a:rPr>
              <a:t>en dehors de la </a:t>
            </a:r>
            <a:r>
              <a:rPr lang="fr-FR" sz="2800" b="1" strike="sngStrike" dirty="0"/>
              <a:t>boîte</a:t>
            </a:r>
            <a:endParaRPr lang="en-US" sz="2800" strike="sngStrike" dirty="0"/>
          </a:p>
        </p:txBody>
      </p:sp>
      <p:pic>
        <p:nvPicPr>
          <p:cNvPr id="5124" name="Picture 4" descr="Nine Dot Problem">
            <a:extLst>
              <a:ext uri="{FF2B5EF4-FFF2-40B4-BE49-F238E27FC236}">
                <a16:creationId xmlns:a16="http://schemas.microsoft.com/office/drawing/2014/main" id="{C1DF7965-E538-1EFB-90D2-DDCD27DB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55" y="1982709"/>
            <a:ext cx="3037490" cy="28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EA52430-0C0C-E60F-485C-01B0B15A3CDC}"/>
              </a:ext>
            </a:extLst>
          </p:cNvPr>
          <p:cNvCxnSpPr>
            <a:cxnSpLocks/>
          </p:cNvCxnSpPr>
          <p:nvPr/>
        </p:nvCxnSpPr>
        <p:spPr>
          <a:xfrm>
            <a:off x="4355025" y="1751309"/>
            <a:ext cx="2727702" cy="27432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0CA2FE3-641D-AFEF-2CD1-A95FB4A0C487}"/>
              </a:ext>
            </a:extLst>
          </p:cNvPr>
          <p:cNvCxnSpPr>
            <a:cxnSpLocks/>
          </p:cNvCxnSpPr>
          <p:nvPr/>
        </p:nvCxnSpPr>
        <p:spPr>
          <a:xfrm>
            <a:off x="7080144" y="1223830"/>
            <a:ext cx="0" cy="324588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E20976-58D1-FFEA-3780-22A86E61C824}"/>
              </a:ext>
            </a:extLst>
          </p:cNvPr>
          <p:cNvCxnSpPr>
            <a:cxnSpLocks/>
          </p:cNvCxnSpPr>
          <p:nvPr/>
        </p:nvCxnSpPr>
        <p:spPr>
          <a:xfrm flipH="1">
            <a:off x="4165092" y="1199033"/>
            <a:ext cx="2912470" cy="32706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BB7CD28-1AA9-4CEA-E1A2-5B516EC56050}"/>
              </a:ext>
            </a:extLst>
          </p:cNvPr>
          <p:cNvCxnSpPr>
            <a:cxnSpLocks/>
          </p:cNvCxnSpPr>
          <p:nvPr/>
        </p:nvCxnSpPr>
        <p:spPr>
          <a:xfrm flipH="1">
            <a:off x="4165092" y="4494509"/>
            <a:ext cx="291247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 0">
            <a:extLst>
              <a:ext uri="{FF2B5EF4-FFF2-40B4-BE49-F238E27FC236}">
                <a16:creationId xmlns:a16="http://schemas.microsoft.com/office/drawing/2014/main" id="{0446ED81-7C4C-284B-4FB3-450A3DD866DC}"/>
              </a:ext>
            </a:extLst>
          </p:cNvPr>
          <p:cNvSpPr/>
          <p:nvPr/>
        </p:nvSpPr>
        <p:spPr>
          <a:xfrm rot="565363">
            <a:off x="1713701" y="1191707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en utilisant la bonne </a:t>
            </a:r>
            <a:r>
              <a:rPr lang="fr-FR" sz="2800" b="1" dirty="0"/>
              <a:t>boîte</a:t>
            </a:r>
            <a:endParaRPr lang="en-US" sz="2800" dirty="0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7519DCB-07B0-6137-C8D6-093CEB6F0492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134F899-E40C-9CE1-60BF-DF7D02DD902D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272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480E5-8D52-86E9-0EC0-700899DCB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4830202-1AF8-5791-A219-5270BA80C00D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Penser </a:t>
            </a:r>
            <a:r>
              <a:rPr lang="fr-FR" sz="2800" b="1" dirty="0"/>
              <a:t>en utilisant la bonne boîte</a:t>
            </a:r>
            <a:endParaRPr lang="en-US" sz="2800" dirty="0"/>
          </a:p>
        </p:txBody>
      </p:sp>
      <p:pic>
        <p:nvPicPr>
          <p:cNvPr id="5124" name="Picture 4" descr="Nine Dot Problem">
            <a:extLst>
              <a:ext uri="{FF2B5EF4-FFF2-40B4-BE49-F238E27FC236}">
                <a16:creationId xmlns:a16="http://schemas.microsoft.com/office/drawing/2014/main" id="{6028C7B3-566F-E3CF-9D0B-CBF25CFA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55" y="1982709"/>
            <a:ext cx="3037490" cy="28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FECB4A6-BB3B-DAD8-F55B-EAAE61ABD0A6}"/>
              </a:ext>
            </a:extLst>
          </p:cNvPr>
          <p:cNvCxnSpPr>
            <a:cxnSpLocks/>
          </p:cNvCxnSpPr>
          <p:nvPr/>
        </p:nvCxnSpPr>
        <p:spPr>
          <a:xfrm>
            <a:off x="3309257" y="2206171"/>
            <a:ext cx="8949902" cy="73850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99C30C-7A09-FFE8-DEA4-BBC619FC1C05}"/>
              </a:ext>
            </a:extLst>
          </p:cNvPr>
          <p:cNvCxnSpPr>
            <a:cxnSpLocks/>
          </p:cNvCxnSpPr>
          <p:nvPr/>
        </p:nvCxnSpPr>
        <p:spPr>
          <a:xfrm flipV="1">
            <a:off x="-15498" y="3045953"/>
            <a:ext cx="12274657" cy="82862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CCC98C9-6226-3E83-56DA-E7B1A4E4F1E3}"/>
              </a:ext>
            </a:extLst>
          </p:cNvPr>
          <p:cNvCxnSpPr>
            <a:cxnSpLocks/>
          </p:cNvCxnSpPr>
          <p:nvPr/>
        </p:nvCxnSpPr>
        <p:spPr>
          <a:xfrm>
            <a:off x="0" y="3899456"/>
            <a:ext cx="11825207" cy="108488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7">
            <a:extLst>
              <a:ext uri="{FF2B5EF4-FFF2-40B4-BE49-F238E27FC236}">
                <a16:creationId xmlns:a16="http://schemas.microsoft.com/office/drawing/2014/main" id="{3C24B1A7-FD7E-A199-6E6D-A6CC02A87C6A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33D1BE1-912B-890E-7BEE-75E9A9C2B1C4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174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C5AC9-8164-9BCC-8D2D-0FEC90E4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C20CB50-C6BC-1D76-057F-00EC167E9CEF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Penser </a:t>
            </a:r>
            <a:r>
              <a:rPr lang="fr-FR" sz="2800" b="1" dirty="0"/>
              <a:t>en utilisant la bonne boîte</a:t>
            </a:r>
            <a:endParaRPr lang="en-US" sz="2800" dirty="0"/>
          </a:p>
        </p:txBody>
      </p:sp>
      <p:pic>
        <p:nvPicPr>
          <p:cNvPr id="17410" name="Picture 2" descr="Nine Dot Problem">
            <a:extLst>
              <a:ext uri="{FF2B5EF4-FFF2-40B4-BE49-F238E27FC236}">
                <a16:creationId xmlns:a16="http://schemas.microsoft.com/office/drawing/2014/main" id="{EF5C831C-FAF0-8BE4-2A6D-F9BD5636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1686" y="362426"/>
            <a:ext cx="4568627" cy="61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8E85AEC0-EE83-740D-AF5C-AB197871323D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4945945-E738-DBCF-E5BA-6B521609E18C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818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4ABF7F-AB24-6602-6494-E074055B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64813DC-AB03-88EF-8447-C6B10917E9DC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fr-FR" sz="2800" b="1" dirty="0">
                <a:latin typeface="+mj-lt"/>
              </a:rPr>
              <a:t>Penser </a:t>
            </a:r>
            <a:r>
              <a:rPr lang="fr-FR" sz="2800" b="1" dirty="0"/>
              <a:t>en utilisant la bonne boîte</a:t>
            </a:r>
            <a:endParaRPr lang="en-US" sz="2800" dirty="0"/>
          </a:p>
        </p:txBody>
      </p:sp>
      <p:pic>
        <p:nvPicPr>
          <p:cNvPr id="19458" name="Picture 2" descr="Nine Dot Problem">
            <a:extLst>
              <a:ext uri="{FF2B5EF4-FFF2-40B4-BE49-F238E27FC236}">
                <a16:creationId xmlns:a16="http://schemas.microsoft.com/office/drawing/2014/main" id="{40FAD706-4C7F-F9B9-C815-1C2F28E14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25" y="1475040"/>
            <a:ext cx="4070749" cy="39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6A2ACB45-04A8-F380-343D-65C13EB8CA0D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D9DBFE6-5649-377A-6EAE-866C9B8BC01C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2197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38AD7-CC57-8C1A-2767-8E8A32B1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96C4997-C766-7F5C-0E05-261ADE2B4841}"/>
              </a:ext>
            </a:extLst>
          </p:cNvPr>
          <p:cNvSpPr/>
          <p:nvPr/>
        </p:nvSpPr>
        <p:spPr>
          <a:xfrm>
            <a:off x="621792" y="438912"/>
            <a:ext cx="7086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28312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Prémisse</a:t>
            </a:r>
            <a:endParaRPr lang="en-US" sz="28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ECFDF7B-5349-BAD4-EE6D-75737E76B530}"/>
              </a:ext>
            </a:extLst>
          </p:cNvPr>
          <p:cNvSpPr/>
          <p:nvPr/>
        </p:nvSpPr>
        <p:spPr>
          <a:xfrm>
            <a:off x="1089660" y="1806230"/>
            <a:ext cx="10012680" cy="4068499"/>
          </a:xfrm>
          <a:prstGeom prst="roundRect">
            <a:avLst>
              <a:gd name="adj" fmla="val 2192"/>
            </a:avLst>
          </a:prstGeom>
          <a:solidFill>
            <a:srgbClr val="FFFFFF"/>
          </a:solidFill>
          <a:ln w="12700">
            <a:solidFill>
              <a:srgbClr val="D7C9B4">
                <a:alpha val="95000"/>
              </a:srgbClr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963843F-2F82-6BDE-8ECE-6FE803B1D051}"/>
              </a:ext>
            </a:extLst>
          </p:cNvPr>
          <p:cNvSpPr/>
          <p:nvPr/>
        </p:nvSpPr>
        <p:spPr>
          <a:xfrm>
            <a:off x="1729740" y="2712719"/>
            <a:ext cx="8732520" cy="2255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algn="ctr"/>
            <a:r>
              <a:rPr lang="fr-FR" sz="3200" dirty="0"/>
              <a:t>La créativité, pour les CP, ce n’est pas produire des idées brillantes sur commande. 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C’est mieux voir les situations, mieux poser les problèmes, faire circuler les idées et créer des conditions pour que des pistes nouvelles deviennent possibles</a:t>
            </a: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77D2DC9-1EF2-837E-592F-099A15FB341D}"/>
              </a:ext>
            </a:extLst>
          </p:cNvPr>
          <p:cNvSpPr/>
          <p:nvPr/>
        </p:nvSpPr>
        <p:spPr>
          <a:xfrm>
            <a:off x="3783724" y="3840480"/>
            <a:ext cx="4319751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E058D2A-4894-2AEE-DD89-61CBA214F71E}"/>
              </a:ext>
            </a:extLst>
          </p:cNvPr>
          <p:cNvSpPr txBox="1"/>
          <p:nvPr/>
        </p:nvSpPr>
        <p:spPr>
          <a:xfrm>
            <a:off x="10872041" y="6419088"/>
            <a:ext cx="83227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i-mersion CP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214720D-D00C-0A5D-C0B8-52B10E303EEB}"/>
              </a:ext>
            </a:extLst>
          </p:cNvPr>
          <p:cNvSpPr txBox="1"/>
          <p:nvPr/>
        </p:nvSpPr>
        <p:spPr>
          <a:xfrm>
            <a:off x="487680" y="6419088"/>
            <a:ext cx="117852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fr-CA" sz="900" dirty="0">
                <a:solidFill>
                  <a:srgbClr val="6E6E6E"/>
                </a:solidFill>
                <a:latin typeface="Aptos"/>
              </a:rPr>
              <a:t>Hans Olivier Puskas</a:t>
            </a:r>
            <a:endParaRPr sz="900" dirty="0">
              <a:solidFill>
                <a:srgbClr val="6E6E6E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87667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AE83D5E6B45419BFE12D74760FAA4" ma:contentTypeVersion="50" ma:contentTypeDescription="Crée un document." ma:contentTypeScope="" ma:versionID="2f37eaa9474a53e945576029bf7a3c7d">
  <xsd:schema xmlns:xsd="http://www.w3.org/2001/XMLSchema" xmlns:xs="http://www.w3.org/2001/XMLSchema" xmlns:p="http://schemas.microsoft.com/office/2006/metadata/properties" xmlns:ns2="1ee0bfa4-b792-4de8-8186-e00c7459f019" xmlns:ns3="415013d2-382c-4081-874e-f27f54c9bb6e" targetNamespace="http://schemas.microsoft.com/office/2006/metadata/properties" ma:root="true" ma:fieldsID="9a4533ea4b60c23b89f37e82c8ff9084" ns2:_="" ns3:_="">
    <xsd:import namespace="1ee0bfa4-b792-4de8-8186-e00c7459f019"/>
    <xsd:import namespace="415013d2-382c-4081-874e-f27f54c9b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Cat_x00e9_gories" minOccurs="0"/>
                <xsd:element ref="ns2:MediaServiceLocation" minOccurs="0"/>
                <xsd:element ref="ns2:Suppl_x00e9_mentdinfo" minOccurs="0"/>
                <xsd:element ref="ns2:Prixd_x00e9_quipe" minOccurs="0"/>
                <xsd:element ref="ns2:candidature_pdf" minOccurs="0"/>
                <xsd:element ref="ns2:personne_comite_selection" minOccurs="0"/>
                <xsd:element ref="ns2:personne_comite_selection_x003a_Adresses_x0020_courriel" minOccurs="0"/>
                <xsd:element ref="ns2:personne_comite_selection_x003a_Pr_x00e9_nom" minOccurs="0"/>
                <xsd:element ref="ns2:personne_comite_selection_x003a_Nom" minOccurs="0"/>
                <xsd:element ref="ns2:MediaServiceObjectDetectorVersions" minOccurs="0"/>
                <xsd:element ref="ns2:Synth_x00e8_ses" minOccurs="0"/>
                <xsd:element ref="ns2:Cat_x00e9_gorie" minOccurs="0"/>
                <xsd:element ref="ns2:_x00c9_tablissement" minOccurs="0"/>
                <xsd:element ref="ns2:MediaServiceSearchProperties" minOccurs="0"/>
                <xsd:element ref="ns2:MediaServiceBillingMetadata" minOccurs="0"/>
                <xsd:element ref="ns2:Animateurs0" minOccurs="0"/>
                <xsd:element ref="ns2:Dateetheuredelactivit_x00e9_" minOccurs="0"/>
                <xsd:element ref="ns2:Blocdatelier" minOccurs="0"/>
                <xsd:element ref="ns2:Typedatelier" minOccurs="0"/>
                <xsd:element ref="ns2:PrixHublo" minOccurs="0"/>
                <xsd:element ref="ns2:Dateetheure" minOccurs="0"/>
                <xsd:element ref="ns2:_x00c9_v_x00e9_nement" minOccurs="0"/>
                <xsd:element ref="ns2:Ressourcescompl_x00e9_mentairesfournies" minOccurs="0"/>
                <xsd:element ref="ns2:Lienverslaressource" minOccurs="0"/>
                <xsd:element ref="ns2:Typedactivit_x00e9_" minOccurs="0"/>
                <xsd:element ref="ns2:Mat_x00e9_rielenvoy_x00e9_auxparticipa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bfa4-b792-4de8-8186-e00c7459f0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at_x00e9_gories" ma:index="23" nillable="true" ma:displayName="Catégories" ma:format="Dropdown" ma:internalName="Cat_x00e9_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mpagnement"/>
                    <xsd:enumeration value="Civisme"/>
                    <xsd:enumeration value="Collaboration"/>
                    <xsd:enumeration value="Ressources"/>
                    <xsd:enumeration value="Programmes"/>
                    <xsd:enumeration value="Réussite"/>
                    <xsd:enumeration value="Transformation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Suppl_x00e9_mentdinfo" ma:index="25" nillable="true" ma:displayName="Supplément d'info" ma:description="https://crosemont-my.sharepoint.com/:p:/g/personal/gcourcy_crosemont_qc_ca/EU9vMoE7QD1NhUdlqyAK0jEBidj0-WIGXogUrhx4mrIIhw" ma:format="Dropdown" ma:internalName="Suppl_x00e9_mentdinfo">
      <xsd:simpleType>
        <xsd:restriction base="dms:Text">
          <xsd:maxLength value="255"/>
        </xsd:restriction>
      </xsd:simpleType>
    </xsd:element>
    <xsd:element name="Prixd_x00e9_quipe" ma:index="26" nillable="true" ma:displayName="Prix d'équipe" ma:default="1" ma:format="Dropdown" ma:internalName="Prixd_x00e9_quipe">
      <xsd:simpleType>
        <xsd:restriction base="dms:Boolean"/>
      </xsd:simpleType>
    </xsd:element>
    <xsd:element name="candidature_pdf" ma:index="27" nillable="true" ma:displayName="candidature_pdf" ma:format="Hyperlink" ma:internalName="candidature_pdf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ersonne_comite_selection" ma:index="28" nillable="true" ma:displayName="personne_comite_selection" ma:list="{191e3572-7072-48bf-b22e-58b322c54605}" ma:internalName="personne_comite_selection" ma:showField="field_7">
      <xsd:simpleType>
        <xsd:restriction base="dms:Lookup"/>
      </xsd:simpleType>
    </xsd:element>
    <xsd:element name="personne_comite_selection_x003a_Adresses_x0020_courriel" ma:index="29" nillable="true" ma:displayName="personne_comite_selection:Adresses courriel" ma:list="{191e3572-7072-48bf-b22e-58b322c54605}" ma:internalName="personne_comite_selection_x003a_Adresses_x0020_courriel" ma:readOnly="true" ma:showField="field_4" ma:web="415013d2-382c-4081-874e-f27f54c9bb6e">
      <xsd:simpleType>
        <xsd:restriction base="dms:Lookup"/>
      </xsd:simpleType>
    </xsd:element>
    <xsd:element name="personne_comite_selection_x003a_Pr_x00e9_nom" ma:index="30" nillable="true" ma:displayName="personne_comite_selection:Prénom" ma:list="{191e3572-7072-48bf-b22e-58b322c54605}" ma:internalName="personne_comite_selection_x003a_Pr_x00e9_nom" ma:readOnly="true" ma:showField="field_5" ma:web="415013d2-382c-4081-874e-f27f54c9bb6e">
      <xsd:simpleType>
        <xsd:restriction base="dms:Lookup"/>
      </xsd:simpleType>
    </xsd:element>
    <xsd:element name="personne_comite_selection_x003a_Nom" ma:index="31" nillable="true" ma:displayName="personne_comite_selection:Nom" ma:list="{191e3572-7072-48bf-b22e-58b322c54605}" ma:internalName="personne_comite_selection_x003a_Nom" ma:readOnly="true" ma:showField="field_6" ma:web="415013d2-382c-4081-874e-f27f54c9bb6e">
      <xsd:simpleType>
        <xsd:restriction base="dms:Lookup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ynth_x00e8_ses" ma:index="33" nillable="true" ma:displayName="Synthèses" ma:description="Synthèses à réaliser sur ces enregistrements" ma:format="Dropdown" ma:internalName="Synth_x00e8_ses">
      <xsd:simpleType>
        <xsd:restriction base="dms:Choice">
          <xsd:enumeration value="Pas de synthèse prévue"/>
          <xsd:enumeration value="À faire"/>
          <xsd:enumeration value="Fait"/>
          <xsd:enumeration value="En cours"/>
        </xsd:restriction>
      </xsd:simpleType>
    </xsd:element>
    <xsd:element name="Cat_x00e9_gorie" ma:index="34" nillable="true" ma:displayName="Catégorie" ma:format="Dropdown" ma:internalName="Cat_x00e9_gorie">
      <xsd:simpleType>
        <xsd:restriction base="dms:Choice">
          <xsd:enumeration value="Transformation"/>
          <xsd:enumeration value="Égalité des chances"/>
          <xsd:enumeration value="Ressources"/>
          <xsd:enumeration value="Réussite"/>
          <xsd:enumeration value="Éthique numérique"/>
        </xsd:restriction>
      </xsd:simpleType>
    </xsd:element>
    <xsd:element name="_x00c9_tablissement" ma:index="35" nillable="true" ma:displayName="Établissement" ma:format="Dropdown" ma:internalName="_x00c9_tablissem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égep Ste-Foy"/>
                        <xsd:enumeration value="Cégep St-Félicien"/>
                        <xsd:enumeration value="Université Laval"/>
                        <xsd:enumeration value="Institut des technologies agroalimentaires du Qc"/>
                        <xsd:enumeration value="John Abbott"/>
                        <xsd:enumeration value="HEC Mtl"/>
                        <xsd:enumeration value="Cégep de Granby"/>
                        <xsd:enumeration value="UQAT"/>
                        <xsd:enumeration value="Polytechnique Mtl"/>
                        <xsd:enumeration value="UQAM"/>
                        <xsd:enumeration value="Cégep La Pocatière"/>
                        <xsd:enumeration value="Cégep Édouard-Montpetit"/>
                        <xsd:enumeration value="Cegep Lévis"/>
                        <xsd:enumeration value="Cégep de Shawinigan"/>
                        <xsd:enumeration value="Cégep de la Gaspésie et des Îles"/>
                        <xsd:enumeration value="UQTR"/>
                        <xsd:enumeration value="Cégep de La Pocatière"/>
                        <xsd:enumeration value="UQAR"/>
                        <xsd:enumeration value="UQAC"/>
                        <xsd:enumeration value="Cégep à distance"/>
                        <xsd:enumeration value="Collège Montmorenc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7" nillable="true" ma:displayName="MediaServiceBillingMetadata" ma:hidden="true" ma:internalName="MediaServiceBillingMetadata" ma:readOnly="true">
      <xsd:simpleType>
        <xsd:restriction base="dms:Note"/>
      </xsd:simpleType>
    </xsd:element>
    <xsd:element name="Animateurs0" ma:index="38" nillable="true" ma:displayName="Animateurs " ma:format="Dropdown" ma:internalName="Animateurs0">
      <xsd:simpleType>
        <xsd:restriction base="dms:Note">
          <xsd:maxLength value="255"/>
        </xsd:restriction>
      </xsd:simpleType>
    </xsd:element>
    <xsd:element name="Dateetheuredelactivit_x00e9_" ma:index="39" nillable="true" ma:displayName="En ligne Date et heure de l'activité" ma:format="DateTime" ma:internalName="Dateetheuredelactivit_x00e9_">
      <xsd:simpleType>
        <xsd:restriction base="dms:DateTime"/>
      </xsd:simpleType>
    </xsd:element>
    <xsd:element name="Blocdatelier" ma:index="40" nillable="true" ma:displayName="Bloc d'atelier" ma:format="Dropdown" ma:internalName="Blocdatel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loc 1"/>
                    <xsd:enumeration value="Bloc 2"/>
                    <xsd:enumeration value="Bloc 3"/>
                    <xsd:enumeration value="Bloc 4"/>
                    <xsd:enumeration value="Bloc 5"/>
                    <xsd:enumeration value="Bloc 6"/>
                    <xsd:enumeration value="Bloc 7"/>
                    <xsd:enumeration value="Bloc 8"/>
                    <xsd:enumeration value="Annulé"/>
                    <xsd:enumeration value="Non applicable"/>
                  </xsd:restriction>
                </xsd:simpleType>
              </xsd:element>
            </xsd:sequence>
          </xsd:extension>
        </xsd:complexContent>
      </xsd:complexType>
    </xsd:element>
    <xsd:element name="Typedatelier" ma:index="41" nillable="true" ma:displayName="Type d'atelier" ma:format="Dropdown" ma:internalName="Typedatel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 ligne"/>
                    <xsd:enumeration value="En présentiel"/>
                    <xsd:enumeration value="Annulé"/>
                  </xsd:restriction>
                </xsd:simpleType>
              </xsd:element>
            </xsd:sequence>
          </xsd:extension>
        </xsd:complexContent>
      </xsd:complexType>
    </xsd:element>
    <xsd:element name="PrixHublo" ma:index="42" nillable="true" ma:displayName="Prix Hublo" ma:format="Dropdown" ma:internalName="PrixHublo">
      <xsd:simpleType>
        <xsd:restriction base="dms:Choice">
          <xsd:enumeration value="Finaliste"/>
          <xsd:enumeration value="Lauréat"/>
          <xsd:enumeration value="Non"/>
        </xsd:restriction>
      </xsd:simpleType>
    </xsd:element>
    <xsd:element name="Dateetheure" ma:index="43" nillable="true" ma:displayName="Date et heure" ma:format="Dropdown" ma:internalName="Dateetheure">
      <xsd:simpleType>
        <xsd:restriction base="dms:Note">
          <xsd:maxLength value="255"/>
        </xsd:restriction>
      </xsd:simpleType>
    </xsd:element>
    <xsd:element name="_x00c9_v_x00e9_nement" ma:index="44" nillable="true" ma:displayName="Événement" ma:format="Dropdown" ma:internalName="_x00c9_v_x00e9_nement">
      <xsd:simpleType>
        <xsd:restriction base="dms:Choice">
          <xsd:enumeration value="I-mersion CP-Activités"/>
          <xsd:enumeration value="RVCP 2025"/>
          <xsd:enumeration value="RVCP 2024"/>
          <xsd:enumeration value="I-mersion CP 2024-2025"/>
        </xsd:restriction>
      </xsd:simpleType>
    </xsd:element>
    <xsd:element name="Ressourcescompl_x00e9_mentairesfournies" ma:index="45" nillable="true" ma:displayName="Ressources complémentaires fournies" ma:format="Dropdown" ma:indexed="true" ma:internalName="Ressourcescompl_x00e9_mentairesfournies">
      <xsd:simpleType>
        <xsd:restriction base="dms:Choice">
          <xsd:enumeration value="Oui"/>
          <xsd:enumeration value="Non"/>
          <xsd:enumeration value="Non disponible - Droits d'auteur"/>
        </xsd:restriction>
      </xsd:simpleType>
    </xsd:element>
    <xsd:element name="Lienverslaressource" ma:index="46" nillable="true" ma:displayName="Lien vers la ressource" ma:format="Hyperlink" ma:internalName="Lienverslares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ypedactivit_x00e9_" ma:index="47" nillable="true" ma:displayName="Type d'activité" ma:format="Dropdown" ma:internalName="Typedactivit_x00e9_">
      <xsd:simpleType>
        <xsd:restriction base="dms:Choice">
          <xsd:enumeration value="i-mersion CP - Activité"/>
          <xsd:enumeration value="RVCP - Atelier"/>
          <xsd:enumeration value="RVCP - Studio d'expérimentation"/>
          <xsd:enumeration value="RVCP - Table ronde"/>
        </xsd:restriction>
      </xsd:simpleType>
    </xsd:element>
    <xsd:element name="Mat_x00e9_rielenvoy_x00e9_auxparticipants" ma:index="48" nillable="true" ma:displayName="Matériel envoyé aux participants" ma:default="1" ma:format="Dropdown" ma:internalName="Mat_x00e9_rielenvoy_x00e9_auxparticipant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013d2-382c-4081-874e-f27f54c9b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82f733-0c45-415a-95ca-7c183747c32b}" ma:internalName="TaxCatchAll" ma:showField="CatchAllData" ma:web="415013d2-382c-4081-874e-f27f54c9bb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e0bfa4-b792-4de8-8186-e00c7459f019">
      <Terms xmlns="http://schemas.microsoft.com/office/infopath/2007/PartnerControls"/>
    </lcf76f155ced4ddcb4097134ff3c332f>
    <Animateurs0 xmlns="1ee0bfa4-b792-4de8-8186-e00c7459f019" xsi:nil="true"/>
    <Typedactivit_x00e9_ xmlns="1ee0bfa4-b792-4de8-8186-e00c7459f019" xsi:nil="true"/>
    <Synth_x00e8_ses xmlns="1ee0bfa4-b792-4de8-8186-e00c7459f019" xsi:nil="true"/>
    <Typedatelier xmlns="1ee0bfa4-b792-4de8-8186-e00c7459f019" xsi:nil="true"/>
    <personne_comite_selection xmlns="1ee0bfa4-b792-4de8-8186-e00c7459f019" xsi:nil="true"/>
    <PrixHublo xmlns="1ee0bfa4-b792-4de8-8186-e00c7459f019" xsi:nil="true"/>
    <Prixd_x00e9_quipe xmlns="1ee0bfa4-b792-4de8-8186-e00c7459f019">true</Prixd_x00e9_quipe>
    <Dateetheure xmlns="1ee0bfa4-b792-4de8-8186-e00c7459f019" xsi:nil="true"/>
    <Suppl_x00e9_mentdinfo xmlns="1ee0bfa4-b792-4de8-8186-e00c7459f019" xsi:nil="true"/>
    <Cat_x00e9_gories xmlns="1ee0bfa4-b792-4de8-8186-e00c7459f019" xsi:nil="true"/>
    <Cat_x00e9_gorie xmlns="1ee0bfa4-b792-4de8-8186-e00c7459f019" xsi:nil="true"/>
    <Dateetheuredelactivit_x00e9_ xmlns="1ee0bfa4-b792-4de8-8186-e00c7459f019" xsi:nil="true"/>
    <_x00c9_v_x00e9_nement xmlns="1ee0bfa4-b792-4de8-8186-e00c7459f019" xsi:nil="true"/>
    <Mat_x00e9_rielenvoy_x00e9_auxparticipants xmlns="1ee0bfa4-b792-4de8-8186-e00c7459f019">true</Mat_x00e9_rielenvoy_x00e9_auxparticipants>
    <candidature_pdf xmlns="1ee0bfa4-b792-4de8-8186-e00c7459f019">
      <Url xsi:nil="true"/>
      <Description xsi:nil="true"/>
    </candidature_pdf>
    <Ressourcescompl_x00e9_mentairesfournies xmlns="1ee0bfa4-b792-4de8-8186-e00c7459f019" xsi:nil="true"/>
    <Blocdatelier xmlns="1ee0bfa4-b792-4de8-8186-e00c7459f019" xsi:nil="true"/>
    <TaxCatchAll xmlns="415013d2-382c-4081-874e-f27f54c9bb6e" xsi:nil="true"/>
    <_x00c9_tablissement xmlns="1ee0bfa4-b792-4de8-8186-e00c7459f019" xsi:nil="true"/>
    <Lienverslaressource xmlns="1ee0bfa4-b792-4de8-8186-e00c7459f019">
      <Url xsi:nil="true"/>
      <Description xsi:nil="true"/>
    </Lienverslaressource>
  </documentManagement>
</p:properties>
</file>

<file path=customXml/itemProps1.xml><?xml version="1.0" encoding="utf-8"?>
<ds:datastoreItem xmlns:ds="http://schemas.openxmlformats.org/officeDocument/2006/customXml" ds:itemID="{19B2D16B-CB83-4B74-AB70-976E4236D7DC}"/>
</file>

<file path=customXml/itemProps2.xml><?xml version="1.0" encoding="utf-8"?>
<ds:datastoreItem xmlns:ds="http://schemas.openxmlformats.org/officeDocument/2006/customXml" ds:itemID="{9CEF86DD-65D8-4363-93AB-F310D66B40F6}"/>
</file>

<file path=customXml/itemProps3.xml><?xml version="1.0" encoding="utf-8"?>
<ds:datastoreItem xmlns:ds="http://schemas.openxmlformats.org/officeDocument/2006/customXml" ds:itemID="{03242B6D-F1EC-48B1-86AE-8A1A2DBE778E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10085</TotalTime>
  <Words>2015</Words>
  <Application>Microsoft Macintosh PowerPoint</Application>
  <PresentationFormat>Grand écran</PresentationFormat>
  <Paragraphs>379</Paragraphs>
  <Slides>44</Slides>
  <Notes>38</Notes>
  <HiddenSlides>3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0" baseType="lpstr">
      <vt:lpstr>-webkit-standard</vt:lpstr>
      <vt:lpstr>Aptos</vt:lpstr>
      <vt:lpstr>Aptos Display</vt:lpstr>
      <vt:lpstr>Arial</vt:lpstr>
      <vt:lpstr>Inter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outside the box for college pedagogy</dc:title>
  <dc:subject>Thinking outside the box presentation template</dc:subject>
  <dc:creator>OpenAI</dc:creator>
  <cp:lastModifiedBy>Hans Olivier Puskas</cp:lastModifiedBy>
  <cp:revision>6</cp:revision>
  <dcterms:created xsi:type="dcterms:W3CDTF">2026-05-06T00:39:11Z</dcterms:created>
  <dcterms:modified xsi:type="dcterms:W3CDTF">2026-05-19T12:57:39Z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0x0101001D1AE83D5E6B45419BFE12D74760FAA4</vt:lpwstr>
  </property>
</Properties>
</file>