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1321" r:id="rId2"/>
    <p:sldId id="1338" r:id="rId3"/>
    <p:sldId id="1342" r:id="rId4"/>
    <p:sldId id="1370" r:id="rId5"/>
    <p:sldId id="1371" r:id="rId6"/>
    <p:sldId id="1345" r:id="rId7"/>
    <p:sldId id="1374" r:id="rId8"/>
    <p:sldId id="1347" r:id="rId9"/>
    <p:sldId id="1348" r:id="rId10"/>
    <p:sldId id="1325" r:id="rId11"/>
    <p:sldId id="1349" r:id="rId12"/>
    <p:sldId id="1350" r:id="rId13"/>
    <p:sldId id="1368" r:id="rId14"/>
    <p:sldId id="1369" r:id="rId15"/>
    <p:sldId id="1375" r:id="rId16"/>
    <p:sldId id="1376" r:id="rId17"/>
    <p:sldId id="1259" r:id="rId18"/>
    <p:sldId id="133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38"/>
    <a:srgbClr val="FA7E33"/>
    <a:srgbClr val="000000"/>
    <a:srgbClr val="0D0D0D"/>
    <a:srgbClr val="3D839C"/>
    <a:srgbClr val="E2712F"/>
    <a:srgbClr val="131313"/>
    <a:srgbClr val="1A1A1A"/>
    <a:srgbClr val="F9B28B"/>
    <a:srgbClr val="FC5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176DA-22E1-BC4E-9BE8-54EA56E6AA59}" v="251" dt="2026-03-17T22:43:45.058"/>
    <p1510:client id="{A3F4D4B5-1DE4-934F-993A-6613E8B5EFB3}" v="130" dt="2026-03-18T01:12:05.108"/>
    <p1510:client id="{CA9768A3-2178-C544-84AE-234258599CA3}" v="3" dt="2026-03-18T13:39:42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0"/>
    <p:restoredTop sz="96928"/>
  </p:normalViewPr>
  <p:slideViewPr>
    <p:cSldViewPr snapToGrid="0">
      <p:cViewPr varScale="1">
        <p:scale>
          <a:sx n="155" d="100"/>
          <a:sy n="155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fari, Hamid" userId="6c0a2fc0-1b3f-45fb-85ff-ed529f79c5b7" providerId="ADAL" clId="{0EB37A1B-723E-5F81-AE61-8FD73D03CC10}"/>
    <pc:docChg chg="undo addSld delSld">
      <pc:chgData name="Saffari, Hamid" userId="6c0a2fc0-1b3f-45fb-85ff-ed529f79c5b7" providerId="ADAL" clId="{0EB37A1B-723E-5F81-AE61-8FD73D03CC10}" dt="2026-03-18T16:35:05.739" v="4" actId="2696"/>
      <pc:docMkLst>
        <pc:docMk/>
      </pc:docMkLst>
      <pc:sldChg chg="add del">
        <pc:chgData name="Saffari, Hamid" userId="6c0a2fc0-1b3f-45fb-85ff-ed529f79c5b7" providerId="ADAL" clId="{0EB37A1B-723E-5F81-AE61-8FD73D03CC10}" dt="2026-03-18T16:35:05.739" v="4" actId="2696"/>
        <pc:sldMkLst>
          <pc:docMk/>
          <pc:sldMk cId="1185015922" sldId="1330"/>
        </pc:sldMkLst>
      </pc:sldChg>
      <pc:sldChg chg="del">
        <pc:chgData name="Saffari, Hamid" userId="6c0a2fc0-1b3f-45fb-85ff-ed529f79c5b7" providerId="ADAL" clId="{0EB37A1B-723E-5F81-AE61-8FD73D03CC10}" dt="2026-03-18T16:34:45.718" v="2" actId="2696"/>
        <pc:sldMkLst>
          <pc:docMk/>
          <pc:sldMk cId="1736926927" sldId="1346"/>
        </pc:sldMkLst>
      </pc:sldChg>
      <pc:sldChg chg="del">
        <pc:chgData name="Saffari, Hamid" userId="6c0a2fc0-1b3f-45fb-85ff-ed529f79c5b7" providerId="ADAL" clId="{0EB37A1B-723E-5F81-AE61-8FD73D03CC10}" dt="2026-03-18T16:34:41.118" v="0" actId="2696"/>
        <pc:sldMkLst>
          <pc:docMk/>
          <pc:sldMk cId="1197154884" sldId="1351"/>
        </pc:sldMkLst>
      </pc:sldChg>
      <pc:sldChg chg="del">
        <pc:chgData name="Saffari, Hamid" userId="6c0a2fc0-1b3f-45fb-85ff-ed529f79c5b7" providerId="ADAL" clId="{0EB37A1B-723E-5F81-AE61-8FD73D03CC10}" dt="2026-03-18T16:34:43.364" v="1" actId="2696"/>
        <pc:sldMkLst>
          <pc:docMk/>
          <pc:sldMk cId="1619607968" sldId="1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A2D12-96AB-E548-BC25-11DB900CFB7B}" type="datetimeFigureOut">
              <a:rPr lang="fr-CA" smtClean="0"/>
              <a:t>2026-03-18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8609A-1F3E-D947-A967-1154F2E140A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23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33A25-E90C-BA1D-3DB7-9B30C768D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34360E3A-B0E6-41E3-43AE-9F9E0D7AD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2D9E1A-B1E9-77B8-3990-550F9AE62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3B0FDD-5C21-F003-1D8E-2382A9261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F5F00-98E3-DD4D-9C8B-1F789F32AE9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87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971" y="761999"/>
            <a:ext cx="11045372" cy="5334001"/>
          </a:xfrm>
          <a:prstGeom prst="rect">
            <a:avLst/>
          </a:prstGeom>
          <a:solidFill>
            <a:schemeClr val="dk1">
              <a:alpha val="5496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b="0" i="0" spc="-10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i="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25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1126" y="938640"/>
            <a:ext cx="9807175" cy="403957"/>
          </a:xfrm>
        </p:spPr>
        <p:txBody>
          <a:bodyPr lIns="0" tIns="0" rIns="0" bIns="0"/>
          <a:lstStyle>
            <a:lvl1pPr>
              <a:defRPr sz="2625" b="0" i="0">
                <a:solidFill>
                  <a:srgbClr val="2E64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A5ADFFE-80BA-9543-9291-996085BC8A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81125" y="1643063"/>
            <a:ext cx="9715500" cy="1442703"/>
          </a:xfrm>
        </p:spPr>
        <p:txBody>
          <a:bodyPr/>
          <a:lstStyle>
            <a:lvl1pPr>
              <a:defRPr sz="1875" b="0" i="0">
                <a:latin typeface="Calibri" panose="020F0502020204030204" pitchFamily="34" charset="0"/>
              </a:defRPr>
            </a:lvl1pPr>
            <a:lvl2pPr>
              <a:defRPr sz="1875" b="0" i="0">
                <a:latin typeface="Calibri" panose="020F0502020204030204" pitchFamily="34" charset="0"/>
              </a:defRPr>
            </a:lvl2pPr>
            <a:lvl3pPr>
              <a:defRPr sz="1875" b="0" i="0">
                <a:latin typeface="Calibri" panose="020F0502020204030204" pitchFamily="34" charset="0"/>
              </a:defRPr>
            </a:lvl3pPr>
            <a:lvl4pPr>
              <a:defRPr sz="1875" b="0" i="0">
                <a:latin typeface="Calibri" panose="020F0502020204030204" pitchFamily="34" charset="0"/>
              </a:defRPr>
            </a:lvl4pPr>
            <a:lvl5pPr>
              <a:defRPr sz="1875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93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0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lnSpc>
                <a:spcPct val="150000"/>
              </a:lnSpc>
              <a:buNone/>
              <a:defRPr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i="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b="0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 b="0" i="0">
                <a:latin typeface="Calibri" panose="020F0502020204030204" pitchFamily="34" charset="0"/>
              </a:defRPr>
            </a:lvl1pPr>
            <a:lvl2pPr>
              <a:defRPr sz="1800" b="0" i="0">
                <a:latin typeface="Calibri" panose="020F0502020204030204" pitchFamily="34" charset="0"/>
              </a:defRPr>
            </a:lvl2pPr>
            <a:lvl3pPr>
              <a:defRPr sz="1600" b="0" i="0">
                <a:latin typeface="Calibri" panose="020F0502020204030204" pitchFamily="34" charset="0"/>
              </a:defRPr>
            </a:lvl3pPr>
            <a:lvl4pPr>
              <a:defRPr sz="1400" b="0" i="0">
                <a:latin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 b="0" i="0">
                <a:latin typeface="Calibri" panose="020F0502020204030204" pitchFamily="34" charset="0"/>
              </a:defRPr>
            </a:lvl1pPr>
            <a:lvl2pPr>
              <a:defRPr sz="1800" b="0" i="0">
                <a:latin typeface="Calibri" panose="020F0502020204030204" pitchFamily="34" charset="0"/>
              </a:defRPr>
            </a:lvl2pPr>
            <a:lvl3pPr>
              <a:defRPr sz="1600" b="0" i="0">
                <a:latin typeface="Calibri" panose="020F0502020204030204" pitchFamily="34" charset="0"/>
              </a:defRPr>
            </a:lvl3pPr>
            <a:lvl4pPr>
              <a:defRPr sz="1400" b="0" i="0">
                <a:latin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3/18/26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 b="0" i="0">
                <a:latin typeface="Calibri" panose="020F0502020204030204" pitchFamily="34" charset="0"/>
              </a:defRPr>
            </a:lvl1pPr>
            <a:lvl2pPr>
              <a:defRPr sz="1800" b="0" i="0">
                <a:latin typeface="Calibri" panose="020F0502020204030204" pitchFamily="34" charset="0"/>
              </a:defRPr>
            </a:lvl2pPr>
            <a:lvl3pPr>
              <a:defRPr sz="1600" b="0" i="0">
                <a:latin typeface="Calibri" panose="020F0502020204030204" pitchFamily="34" charset="0"/>
              </a:defRPr>
            </a:lvl3pPr>
            <a:lvl4pPr>
              <a:defRPr sz="1400" b="0" i="0">
                <a:latin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 b="0" i="0">
                <a:latin typeface="Calibri" panose="020F0502020204030204" pitchFamily="34" charset="0"/>
              </a:defRPr>
            </a:lvl1pPr>
            <a:lvl2pPr>
              <a:defRPr sz="1800" b="0" i="0">
                <a:latin typeface="Calibri" panose="020F0502020204030204" pitchFamily="34" charset="0"/>
              </a:defRPr>
            </a:lvl2pPr>
            <a:lvl3pPr>
              <a:defRPr sz="1600" b="0" i="0">
                <a:latin typeface="Calibri" panose="020F0502020204030204" pitchFamily="34" charset="0"/>
              </a:defRPr>
            </a:lvl3pPr>
            <a:lvl4pPr>
              <a:defRPr sz="1400" b="0" i="0">
                <a:latin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3/18/26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5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Diapo viè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7304" y="6377940"/>
            <a:ext cx="3903345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58701" y="6377939"/>
            <a:ext cx="2805529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7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2ADE751-A7A1-A140-8A5C-038F1D594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94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200" b="0" i="0">
                <a:latin typeface="Calibri" panose="020F0502020204030204" pitchFamily="34" charset="0"/>
                <a:ea typeface="Inter ExtraLight" panose="02000503000000020004" pitchFamily="2" charset="0"/>
              </a:defRPr>
            </a:lvl1pPr>
          </a:lstStyle>
          <a:p>
            <a:r>
              <a:rPr lang="fr-FR" dirty="0"/>
              <a:t>EXEMPLE DE SÉPARATEUR </a:t>
            </a:r>
            <a:br>
              <a:rPr lang="fr-FR" dirty="0"/>
            </a:br>
            <a:r>
              <a:rPr lang="fr-FR" dirty="0"/>
              <a:t>DE SECTION</a:t>
            </a:r>
          </a:p>
        </p:txBody>
      </p:sp>
    </p:spTree>
    <p:extLst>
      <p:ext uri="{BB962C8B-B14F-4D97-AF65-F5344CB8AC3E}">
        <p14:creationId xmlns:p14="http://schemas.microsoft.com/office/powerpoint/2010/main" val="67995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225" y="1137339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3306" y="877610"/>
            <a:ext cx="7315200" cy="5317449"/>
          </a:xfrm>
          <a:prstGeom prst="rect">
            <a:avLst/>
          </a:prstGeom>
          <a:solidFill>
            <a:srgbClr val="000000">
              <a:alpha val="83922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4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 spc="-60" baseline="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b="0" i="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bg1"/>
          </a:solidFill>
          <a:latin typeface="Raleway" pitchFamily="2" charset="77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bg1"/>
          </a:solidFill>
          <a:latin typeface="Raleway" pitchFamily="2" charset="77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Raleway" pitchFamily="2" charset="77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1"/>
          </a:solidFill>
          <a:latin typeface="Ralewa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0.xml"/><Relationship Id="rId7" Type="http://schemas.openxmlformats.org/officeDocument/2006/relationships/image" Target="../media/image9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4.sv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60.xml"/><Relationship Id="rId7" Type="http://schemas.openxmlformats.org/officeDocument/2006/relationships/image" Target="../media/image18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6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0" Type="http://schemas.openxmlformats.org/officeDocument/2006/relationships/image" Target="../media/image2.jp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BC4D2-78B3-A010-C1A0-B3038995C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892E7C-D9C5-5209-D1A7-9112BAB3F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813206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236474C-3712-10D1-2A43-773DAC1FCA10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789925" y="255373"/>
            <a:ext cx="6228713" cy="3270422"/>
          </a:xfrm>
          <a:prstGeom prst="roundRect">
            <a:avLst>
              <a:gd name="adj" fmla="val 8334"/>
            </a:avLst>
          </a:prstGeom>
          <a:solidFill>
            <a:srgbClr val="000000">
              <a:alpha val="61569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7528797-8F6A-415E-6846-A6A3EE7392B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85341" y="1144123"/>
            <a:ext cx="6648844" cy="127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Helvetica" pitchFamily="2" charset="0"/>
                <a:ea typeface="Sora" pitchFamily="34" charset="-122"/>
              </a:rPr>
              <a:t>L'IA générative au service de la conception pédagogique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135508-BB5A-4A42-2F86-F4AF231E75A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85341" y="2324654"/>
            <a:ext cx="6037417" cy="83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Hamid Saffari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Conseiller en technologies éducatives et chargé de cours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006074-5286-3081-B759-F79E652FE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482" y="692220"/>
            <a:ext cx="907071" cy="3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20A2C5-00F7-5CE5-9E15-962A54A41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4FD8ED9-64DC-BE42-D2CA-4C68737844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4568835-F17D-D9B5-61F5-CD97146E94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5D33B24F-EECA-C718-4DB1-2F4A87C4BA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645B01-CC30-8C70-4DE0-2231785E5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068" y="681267"/>
            <a:ext cx="4482776" cy="28549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725B75-5667-9B12-E5B5-DC59E6353F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6461"/>
          <a:stretch>
            <a:fillRect/>
          </a:stretch>
        </p:blipFill>
        <p:spPr>
          <a:xfrm>
            <a:off x="6297073" y="681268"/>
            <a:ext cx="4220278" cy="28399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18921B-5ECD-976B-AF57-33E46AB31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068" y="3612959"/>
            <a:ext cx="4482776" cy="25798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D54975-5D3D-BE17-5102-E1E15E52F7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073" y="3615739"/>
            <a:ext cx="4291666" cy="25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F5F69-FC4B-9AAC-0036-E6CDB7CDC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2F0E1AF-0D40-F7C0-ACBF-9E677A548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575C9117-60E8-D012-4C49-045B20F14C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96ED7C3A-B059-16AD-405B-DA09EF909A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C7F224-0ED6-F72A-BF84-62AC6BA1B08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11195" y="1911251"/>
            <a:ext cx="9024627" cy="768486"/>
          </a:xfrm>
        </p:spPr>
        <p:txBody>
          <a:bodyPr>
            <a:normAutofit/>
          </a:bodyPr>
          <a:lstStyle/>
          <a:p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L'IA : une réponse aux défis de la création narrative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518DC-2E04-4DDC-B9FA-7D29B7DE9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95" y="2810828"/>
            <a:ext cx="10019971" cy="97221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Les outils d'IA générative offrent au CP des capacités inédites pour construire des parcours d’apprentissage narratifs riches et cohérents.</a:t>
            </a:r>
          </a:p>
        </p:txBody>
      </p:sp>
    </p:spTree>
    <p:extLst>
      <p:ext uri="{BB962C8B-B14F-4D97-AF65-F5344CB8AC3E}">
        <p14:creationId xmlns:p14="http://schemas.microsoft.com/office/powerpoint/2010/main" val="12018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6BAA4-63E0-459A-F97A-0BA57F332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BDD9284-754A-D5C7-7E05-F43B4D71FE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B09264A9-4EA9-D6E9-FD75-F58454DC10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70D9CAF7-19CA-3CA0-6071-CF9B047766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F506BC6-6D62-E06B-0173-24CF20B6F88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01941" y="2393004"/>
            <a:ext cx="8205886" cy="17344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Transformer un contenu d'expert en expérience d'apprentissage avec l'IA</a:t>
            </a:r>
          </a:p>
        </p:txBody>
      </p:sp>
    </p:spTree>
    <p:extLst>
      <p:ext uri="{BB962C8B-B14F-4D97-AF65-F5344CB8AC3E}">
        <p14:creationId xmlns:p14="http://schemas.microsoft.com/office/powerpoint/2010/main" val="1528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45DD3-0DC2-CCAE-9CB3-F456316D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E2F7F21-100B-0EF4-1A8F-B3D3FD99C22A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1A7D2F5F-0943-0276-2E13-E071F72909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9A3AAA2F-4F5E-2F6E-2739-02E7761BD2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9BB414-FDD6-A115-CF6F-96B8F813C480}"/>
              </a:ext>
            </a:extLst>
          </p:cNvPr>
          <p:cNvSpPr txBox="1"/>
          <p:nvPr/>
        </p:nvSpPr>
        <p:spPr>
          <a:xfrm>
            <a:off x="1100458" y="1291318"/>
            <a:ext cx="10160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Formation « Entraide entre collègues »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F4D290A-1119-1876-4D78-24ECBB7A764A}"/>
              </a:ext>
            </a:extLst>
          </p:cNvPr>
          <p:cNvSpPr/>
          <p:nvPr/>
        </p:nvSpPr>
        <p:spPr>
          <a:xfrm>
            <a:off x="1174724" y="2182194"/>
            <a:ext cx="8265838" cy="1447414"/>
          </a:xfrm>
          <a:prstGeom prst="roundRect">
            <a:avLst>
              <a:gd name="adj" fmla="val 1482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494A7F-BF95-AA15-BEAD-E1A16377838E}"/>
              </a:ext>
            </a:extLst>
          </p:cNvPr>
          <p:cNvSpPr txBox="1"/>
          <p:nvPr/>
        </p:nvSpPr>
        <p:spPr>
          <a:xfrm>
            <a:off x="1346692" y="2318895"/>
            <a:ext cx="4445000" cy="40011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>
            <a:defPPr>
              <a:defRPr lang="fr-FR"/>
            </a:defPPr>
            <a:lvl1pPr>
              <a:defRPr sz="3200" b="1" spc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defRPr>
            </a:lvl1pPr>
          </a:lstStyle>
          <a:p>
            <a:r>
              <a:rPr lang="fr-CA" sz="2000" dirty="0"/>
              <a:t>Contexte de la formation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3A56DD-7330-F272-22FA-A76463C9C593}"/>
              </a:ext>
            </a:extLst>
          </p:cNvPr>
          <p:cNvSpPr txBox="1"/>
          <p:nvPr/>
        </p:nvSpPr>
        <p:spPr>
          <a:xfrm>
            <a:off x="1346692" y="2670245"/>
            <a:ext cx="8478173" cy="705258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CA" sz="1400" dirty="0">
                <a:solidFill>
                  <a:schemeClr val="bg1"/>
                </a:solidFill>
                <a:latin typeface="Calibri"/>
                <a:cs typeface="Calibri"/>
              </a:rPr>
              <a:t>Formation en santé mentale au travail destinée au personnel de la santé et des services sociaux au Québec. Développée à partir d’entretiens réels.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D1DD83B-FB3A-5964-D607-1E598FC6DE0A}"/>
              </a:ext>
            </a:extLst>
          </p:cNvPr>
          <p:cNvSpPr/>
          <p:nvPr/>
        </p:nvSpPr>
        <p:spPr>
          <a:xfrm>
            <a:off x="1149828" y="3826677"/>
            <a:ext cx="8290734" cy="1447414"/>
          </a:xfrm>
          <a:prstGeom prst="roundRect">
            <a:avLst>
              <a:gd name="adj" fmla="val 1482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54EA1F-CB8B-8793-891F-5961316720EC}"/>
              </a:ext>
            </a:extLst>
          </p:cNvPr>
          <p:cNvSpPr txBox="1"/>
          <p:nvPr/>
        </p:nvSpPr>
        <p:spPr>
          <a:xfrm>
            <a:off x="1346692" y="4004465"/>
            <a:ext cx="4445000" cy="40011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>
            <a:defPPr>
              <a:defRPr lang="fr-FR"/>
            </a:defPPr>
            <a:lvl1pPr>
              <a:defRPr sz="3200" b="1" spc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defRPr>
            </a:lvl1pPr>
          </a:lstStyle>
          <a:p>
            <a:r>
              <a:rPr lang="fr-CA" sz="2000" dirty="0"/>
              <a:t>Objectifs d’apprentissage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FF4FFE-C59D-B029-191A-F6B150F370FF}"/>
              </a:ext>
            </a:extLst>
          </p:cNvPr>
          <p:cNvSpPr txBox="1"/>
          <p:nvPr/>
        </p:nvSpPr>
        <p:spPr>
          <a:xfrm>
            <a:off x="1346692" y="4340658"/>
            <a:ext cx="6281728" cy="705258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CA" sz="1400" dirty="0">
                <a:solidFill>
                  <a:schemeClr val="bg1"/>
                </a:solidFill>
                <a:latin typeface="Calibri"/>
                <a:cs typeface="Calibri"/>
              </a:rPr>
              <a:t>Reconnaître les signes de détresse psychologique chez ses collègues.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CA" sz="1400" dirty="0">
                <a:solidFill>
                  <a:schemeClr val="bg1"/>
                </a:solidFill>
                <a:latin typeface="Calibri"/>
                <a:cs typeface="Calibri"/>
              </a:rPr>
              <a:t>Prendre contact avec une personne en difficulté de manière appropriée.</a:t>
            </a:r>
          </a:p>
        </p:txBody>
      </p:sp>
    </p:spTree>
    <p:extLst>
      <p:ext uri="{BB962C8B-B14F-4D97-AF65-F5344CB8AC3E}">
        <p14:creationId xmlns:p14="http://schemas.microsoft.com/office/powerpoint/2010/main" val="4937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813BE-7775-8D7C-4433-F97B1C48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CDEFA2C-5469-DCE4-4AC9-8D2BEF8CE17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1DB9A3B9-62A7-140B-7E2E-AD3E919204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090A64A3-39CF-F426-F250-DFF270F3D1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30994A8-F0BE-E60B-9BCA-A3D60327619B}"/>
              </a:ext>
            </a:extLst>
          </p:cNvPr>
          <p:cNvSpPr/>
          <p:nvPr/>
        </p:nvSpPr>
        <p:spPr>
          <a:xfrm>
            <a:off x="1288879" y="2157214"/>
            <a:ext cx="6616571" cy="1079500"/>
          </a:xfrm>
          <a:prstGeom prst="roundRect">
            <a:avLst>
              <a:gd name="adj" fmla="val 12162"/>
            </a:avLst>
          </a:prstGeom>
          <a:solidFill>
            <a:srgbClr val="000000">
              <a:alpha val="72941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4A876D8-F40A-D169-D38F-EAF6B43D9AE6}"/>
              </a:ext>
            </a:extLst>
          </p:cNvPr>
          <p:cNvSpPr txBox="1"/>
          <p:nvPr/>
        </p:nvSpPr>
        <p:spPr>
          <a:xfrm>
            <a:off x="1498153" y="2383070"/>
            <a:ext cx="3348351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>
            <a:defPPr>
              <a:defRPr lang="fr-FR"/>
            </a:defPPr>
            <a:lvl1pPr>
              <a:defRPr sz="3200" b="1" spc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defRPr>
            </a:lvl1pPr>
          </a:lstStyle>
          <a:p>
            <a:r>
              <a:rPr lang="fr-CA" sz="1800" dirty="0"/>
              <a:t>Module 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E2CF64B-7E29-1EA1-3A52-428ED23F5ED0}"/>
              </a:ext>
            </a:extLst>
          </p:cNvPr>
          <p:cNvSpPr txBox="1"/>
          <p:nvPr/>
        </p:nvSpPr>
        <p:spPr>
          <a:xfrm>
            <a:off x="1498153" y="2708808"/>
            <a:ext cx="6205460" cy="30777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fr-CA" sz="1400" dirty="0">
                <a:solidFill>
                  <a:schemeClr val="bg1"/>
                </a:solidFill>
                <a:latin typeface="Calibri"/>
                <a:cs typeface="Calibri"/>
              </a:rPr>
              <a:t>Reconnaître les signes de détresse psychologique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F9AE328-A351-8BC1-5631-6EEFB1C43AB1}"/>
              </a:ext>
            </a:extLst>
          </p:cNvPr>
          <p:cNvSpPr/>
          <p:nvPr/>
        </p:nvSpPr>
        <p:spPr>
          <a:xfrm>
            <a:off x="1280478" y="3386005"/>
            <a:ext cx="6627846" cy="1079500"/>
          </a:xfrm>
          <a:prstGeom prst="roundRect">
            <a:avLst>
              <a:gd name="adj" fmla="val 12973"/>
            </a:avLst>
          </a:prstGeom>
          <a:solidFill>
            <a:srgbClr val="000000">
              <a:alpha val="72941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291C3A-545F-5FAB-BAD3-799E725D385F}"/>
              </a:ext>
            </a:extLst>
          </p:cNvPr>
          <p:cNvSpPr txBox="1"/>
          <p:nvPr/>
        </p:nvSpPr>
        <p:spPr>
          <a:xfrm>
            <a:off x="1570946" y="3611861"/>
            <a:ext cx="3354056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>
            <a:defPPr>
              <a:defRPr lang="fr-FR"/>
            </a:defPPr>
            <a:lvl1pPr>
              <a:defRPr sz="3200" b="1" spc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defRPr>
            </a:lvl1pPr>
          </a:lstStyle>
          <a:p>
            <a:r>
              <a:rPr lang="fr-CA" sz="1800" dirty="0"/>
              <a:t>Module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5A77B06-C949-65E5-4439-B360C5FFEC38}"/>
              </a:ext>
            </a:extLst>
          </p:cNvPr>
          <p:cNvSpPr txBox="1"/>
          <p:nvPr/>
        </p:nvSpPr>
        <p:spPr>
          <a:xfrm>
            <a:off x="1570944" y="3937599"/>
            <a:ext cx="5331162" cy="30777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fr-CA" sz="1400" dirty="0">
                <a:solidFill>
                  <a:schemeClr val="bg1"/>
                </a:solidFill>
                <a:latin typeface="Calibri"/>
                <a:cs typeface="Calibri"/>
              </a:rPr>
              <a:t>Prendre contact avec la personne aidée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6703C87-F194-A78A-B851-91F7170EEE87}"/>
              </a:ext>
            </a:extLst>
          </p:cNvPr>
          <p:cNvSpPr/>
          <p:nvPr/>
        </p:nvSpPr>
        <p:spPr>
          <a:xfrm>
            <a:off x="1280478" y="4609910"/>
            <a:ext cx="6627846" cy="976234"/>
          </a:xfrm>
          <a:prstGeom prst="roundRect">
            <a:avLst>
              <a:gd name="adj" fmla="val 14826"/>
            </a:avLst>
          </a:prstGeom>
          <a:solidFill>
            <a:srgbClr val="000000">
              <a:alpha val="72941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D08B4F-4C6D-0EDF-DDAF-E4629440F8F1}"/>
              </a:ext>
            </a:extLst>
          </p:cNvPr>
          <p:cNvSpPr txBox="1"/>
          <p:nvPr/>
        </p:nvSpPr>
        <p:spPr>
          <a:xfrm>
            <a:off x="1450903" y="4778100"/>
            <a:ext cx="6135242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>
            <a:defPPr>
              <a:defRPr lang="fr-FR"/>
            </a:defPPr>
            <a:lvl1pPr>
              <a:defRPr sz="3200" b="1" spc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defRPr>
            </a:lvl1pPr>
          </a:lstStyle>
          <a:p>
            <a:r>
              <a:rPr lang="fr-CA" sz="1800" dirty="0"/>
              <a:t>Synthèse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21D634A-E905-A325-FE03-44FF9D2BF351}"/>
              </a:ext>
            </a:extLst>
          </p:cNvPr>
          <p:cNvSpPr txBox="1"/>
          <p:nvPr/>
        </p:nvSpPr>
        <p:spPr>
          <a:xfrm>
            <a:off x="1450903" y="5095600"/>
            <a:ext cx="6135242" cy="30777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fr-CA" sz="1400" dirty="0">
                <a:solidFill>
                  <a:schemeClr val="bg1"/>
                </a:solidFill>
                <a:latin typeface="Calibri"/>
                <a:cs typeface="Calibri"/>
              </a:rPr>
              <a:t>Activité synthèse — 10 questions à choix </a:t>
            </a:r>
            <a:r>
              <a:rPr lang="fr-CA" sz="1400">
                <a:solidFill>
                  <a:schemeClr val="bg1"/>
                </a:solidFill>
                <a:latin typeface="Calibri"/>
                <a:cs typeface="Calibri"/>
              </a:rPr>
              <a:t>multiples</a:t>
            </a:r>
            <a:endParaRPr lang="fr-CA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303427-EA14-28A0-DC1A-47EBBC45C569}"/>
              </a:ext>
            </a:extLst>
          </p:cNvPr>
          <p:cNvSpPr txBox="1"/>
          <p:nvPr/>
        </p:nvSpPr>
        <p:spPr>
          <a:xfrm>
            <a:off x="1207550" y="1342108"/>
            <a:ext cx="10160000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Formation « Entraide entre collègues » </a:t>
            </a:r>
          </a:p>
        </p:txBody>
      </p:sp>
    </p:spTree>
    <p:extLst>
      <p:ext uri="{BB962C8B-B14F-4D97-AF65-F5344CB8AC3E}">
        <p14:creationId xmlns:p14="http://schemas.microsoft.com/office/powerpoint/2010/main" val="18990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17A8F-AF8E-2645-4E81-F4E48E16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57B80E3-03F1-D406-0721-7687A15483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A6C0FB78-C3EA-E488-08A2-8B1A2E9123BF}"/>
              </a:ext>
            </a:extLst>
          </p:cNvPr>
          <p:cNvSpPr/>
          <p:nvPr/>
        </p:nvSpPr>
        <p:spPr>
          <a:xfrm>
            <a:off x="4268873" y="632375"/>
            <a:ext cx="6528098" cy="58477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fr-CA" sz="3200" b="1" noProof="1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Sora" pitchFamily="34" charset="-122"/>
                <a:cs typeface="+mj-cs"/>
              </a:rPr>
              <a:t>Six cas/personnages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86BE75E1-07B4-FCD6-4E1C-74DA4FC76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15" y="1580528"/>
            <a:ext cx="1065411" cy="1065411"/>
          </a:xfrm>
          <a:prstGeom prst="rect">
            <a:avLst/>
          </a:prstGeom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A2EF6646-0EDD-6FFC-E9D1-4600D2B63AE8}"/>
              </a:ext>
            </a:extLst>
          </p:cNvPr>
          <p:cNvSpPr/>
          <p:nvPr/>
        </p:nvSpPr>
        <p:spPr>
          <a:xfrm>
            <a:off x="2497022" y="2787920"/>
            <a:ext cx="183187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417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Nicolaï</a:t>
            </a:r>
            <a:endParaRPr lang="en-US" sz="1417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663B07FB-157F-4C16-C32A-F2BE56E02B7D}"/>
              </a:ext>
            </a:extLst>
          </p:cNvPr>
          <p:cNvSpPr/>
          <p:nvPr/>
        </p:nvSpPr>
        <p:spPr>
          <a:xfrm>
            <a:off x="1773555" y="3084981"/>
            <a:ext cx="2382946" cy="624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761970">
              <a:lnSpc>
                <a:spcPts val="1625"/>
              </a:lnSpc>
            </a:pPr>
            <a:r>
              <a:rPr lang="en-US" sz="1125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Infirmier de nuit. Surinvestissement et négligence de soi.</a:t>
            </a:r>
            <a:endParaRPr lang="en-US" sz="1125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F23335A7-2ADB-7687-C696-9EF95FC3E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610" y="1580528"/>
            <a:ext cx="1065411" cy="1065411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2E73B791-EA62-7EC9-689C-02E4FA3A3C38}"/>
              </a:ext>
            </a:extLst>
          </p:cNvPr>
          <p:cNvSpPr/>
          <p:nvPr/>
        </p:nvSpPr>
        <p:spPr>
          <a:xfrm>
            <a:off x="5763817" y="2787920"/>
            <a:ext cx="183187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417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Mariana</a:t>
            </a:r>
            <a:endParaRPr lang="en-US" sz="1417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9434A0C9-5BED-CDC9-6539-052360411BBF}"/>
              </a:ext>
            </a:extLst>
          </p:cNvPr>
          <p:cNvSpPr/>
          <p:nvPr/>
        </p:nvSpPr>
        <p:spPr>
          <a:xfrm>
            <a:off x="5040349" y="3084981"/>
            <a:ext cx="2421533" cy="624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761970">
              <a:lnSpc>
                <a:spcPts val="1625"/>
              </a:lnSpc>
            </a:pPr>
            <a:r>
              <a:rPr lang="en-US" sz="1125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Intervenante colombienne. Discrimination et </a:t>
            </a:r>
            <a:r>
              <a:rPr lang="en-US" sz="1125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retrait</a:t>
            </a:r>
            <a:r>
              <a:rPr lang="en-US" sz="1125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social</a:t>
            </a:r>
            <a:endParaRPr lang="en-US" sz="1125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8629BAA8-32FC-93A1-35AB-790117CCF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962" y="1580528"/>
            <a:ext cx="1065411" cy="1065411"/>
          </a:xfrm>
          <a:prstGeom prst="rect">
            <a:avLst/>
          </a:prstGeom>
        </p:spPr>
      </p:pic>
      <p:sp>
        <p:nvSpPr>
          <p:cNvPr id="15" name="Text 6">
            <a:extLst>
              <a:ext uri="{FF2B5EF4-FFF2-40B4-BE49-F238E27FC236}">
                <a16:creationId xmlns:a16="http://schemas.microsoft.com/office/drawing/2014/main" id="{B56F7499-DCEE-0E87-3FBD-3137FD1AC5DD}"/>
              </a:ext>
            </a:extLst>
          </p:cNvPr>
          <p:cNvSpPr/>
          <p:nvPr/>
        </p:nvSpPr>
        <p:spPr>
          <a:xfrm>
            <a:off x="8709169" y="2787920"/>
            <a:ext cx="183187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417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Isabelle</a:t>
            </a:r>
            <a:endParaRPr lang="en-US" sz="1417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841F9584-B836-DC1E-F553-77EA4A48E81F}"/>
              </a:ext>
            </a:extLst>
          </p:cNvPr>
          <p:cNvSpPr/>
          <p:nvPr/>
        </p:nvSpPr>
        <p:spPr>
          <a:xfrm>
            <a:off x="7985701" y="3084981"/>
            <a:ext cx="2421533" cy="624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761970">
              <a:lnSpc>
                <a:spcPts val="1625"/>
              </a:lnSpc>
            </a:pPr>
            <a:r>
              <a:rPr lang="en-US" sz="1125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Travailleuse sociale. Épuisement professionnel et </a:t>
            </a:r>
            <a:r>
              <a:rPr lang="en-US" sz="1125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anxiété</a:t>
            </a:r>
            <a:endParaRPr lang="en-US" sz="1125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208CDDBA-8DA0-556A-3E35-F484D9D2C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228" y="3981126"/>
            <a:ext cx="1065411" cy="1065411"/>
          </a:xfrm>
          <a:prstGeom prst="rect">
            <a:avLst/>
          </a:prstGeom>
        </p:spPr>
      </p:pic>
      <p:sp>
        <p:nvSpPr>
          <p:cNvPr id="18" name="Text 8">
            <a:extLst>
              <a:ext uri="{FF2B5EF4-FFF2-40B4-BE49-F238E27FC236}">
                <a16:creationId xmlns:a16="http://schemas.microsoft.com/office/drawing/2014/main" id="{314958F7-FD81-1300-941E-E5C82BE30219}"/>
              </a:ext>
            </a:extLst>
          </p:cNvPr>
          <p:cNvSpPr/>
          <p:nvPr/>
        </p:nvSpPr>
        <p:spPr>
          <a:xfrm>
            <a:off x="2458435" y="5188518"/>
            <a:ext cx="183187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417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Lili</a:t>
            </a:r>
            <a:endParaRPr lang="en-US" sz="1417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22859552-988C-BA9A-85AF-1D2B814BD37B}"/>
              </a:ext>
            </a:extLst>
          </p:cNvPr>
          <p:cNvSpPr/>
          <p:nvPr/>
        </p:nvSpPr>
        <p:spPr>
          <a:xfrm>
            <a:off x="1734967" y="5485579"/>
            <a:ext cx="2421533" cy="624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761970">
              <a:lnSpc>
                <a:spcPts val="1625"/>
              </a:lnSpc>
            </a:pPr>
            <a:r>
              <a:rPr lang="en-US" sz="1125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Préposée aux bénéficiaires. Obstacles contextuels à </a:t>
            </a:r>
            <a:r>
              <a:rPr lang="en-US" sz="1125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l'entraide</a:t>
            </a:r>
            <a:endParaRPr lang="en-US" sz="1125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0" name="Image 4" descr="preencoded.png">
            <a:extLst>
              <a:ext uri="{FF2B5EF4-FFF2-40B4-BE49-F238E27FC236}">
                <a16:creationId xmlns:a16="http://schemas.microsoft.com/office/drawing/2014/main" id="{DF9544C5-E1BB-14D5-8203-A4B2007C8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750" y="3981126"/>
            <a:ext cx="1065411" cy="1065411"/>
          </a:xfrm>
          <a:prstGeom prst="rect">
            <a:avLst/>
          </a:prstGeom>
        </p:spPr>
      </p:pic>
      <p:sp>
        <p:nvSpPr>
          <p:cNvPr id="21" name="Text 10">
            <a:extLst>
              <a:ext uri="{FF2B5EF4-FFF2-40B4-BE49-F238E27FC236}">
                <a16:creationId xmlns:a16="http://schemas.microsoft.com/office/drawing/2014/main" id="{16CCF318-D040-B425-7720-44C4CAE0F3A6}"/>
              </a:ext>
            </a:extLst>
          </p:cNvPr>
          <p:cNvSpPr/>
          <p:nvPr/>
        </p:nvSpPr>
        <p:spPr>
          <a:xfrm>
            <a:off x="5834957" y="5188518"/>
            <a:ext cx="183187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417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Marie</a:t>
            </a:r>
            <a:endParaRPr lang="en-US" sz="1417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id="{A4DE87A7-98FF-6B01-40CC-05C412862EFD}"/>
              </a:ext>
            </a:extLst>
          </p:cNvPr>
          <p:cNvSpPr/>
          <p:nvPr/>
        </p:nvSpPr>
        <p:spPr>
          <a:xfrm>
            <a:off x="4980861" y="5485579"/>
            <a:ext cx="2421433" cy="624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761970">
              <a:lnSpc>
                <a:spcPts val="1625"/>
              </a:lnSpc>
            </a:pPr>
            <a:r>
              <a:rPr lang="en-US" sz="1125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Professionnelle arrivée de France. Obstacles </a:t>
            </a:r>
            <a:r>
              <a:rPr lang="en-US" sz="1125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psychosociaux</a:t>
            </a:r>
            <a:endParaRPr lang="en-US" sz="1125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23" name="Image 5" descr="preencoded.png">
            <a:extLst>
              <a:ext uri="{FF2B5EF4-FFF2-40B4-BE49-F238E27FC236}">
                <a16:creationId xmlns:a16="http://schemas.microsoft.com/office/drawing/2014/main" id="{CFFCC6B1-928D-A49F-42BA-07E05CBEBE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8830" y="3787170"/>
            <a:ext cx="1065411" cy="1065411"/>
          </a:xfrm>
          <a:prstGeom prst="rect">
            <a:avLst/>
          </a:prstGeom>
        </p:spPr>
      </p:pic>
      <p:sp>
        <p:nvSpPr>
          <p:cNvPr id="24" name="Text 12">
            <a:extLst>
              <a:ext uri="{FF2B5EF4-FFF2-40B4-BE49-F238E27FC236}">
                <a16:creationId xmlns:a16="http://schemas.microsoft.com/office/drawing/2014/main" id="{CCD16FC8-0343-F58B-0B90-68B6B9CA38D5}"/>
              </a:ext>
            </a:extLst>
          </p:cNvPr>
          <p:cNvSpPr/>
          <p:nvPr/>
        </p:nvSpPr>
        <p:spPr>
          <a:xfrm>
            <a:off x="8900229" y="4994562"/>
            <a:ext cx="183187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</a:pPr>
            <a:r>
              <a:rPr lang="en-US" sz="1417" b="1" dirty="0">
                <a:solidFill>
                  <a:schemeClr val="bg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Malala</a:t>
            </a:r>
            <a:endParaRPr lang="en-US" sz="1417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ACFA37A2-141F-9EAF-5D83-C9D244744D58}"/>
              </a:ext>
            </a:extLst>
          </p:cNvPr>
          <p:cNvSpPr/>
          <p:nvPr/>
        </p:nvSpPr>
        <p:spPr>
          <a:xfrm>
            <a:off x="8136569" y="5291623"/>
            <a:ext cx="2421533" cy="624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761970">
              <a:lnSpc>
                <a:spcPts val="1625"/>
              </a:lnSpc>
            </a:pPr>
            <a:r>
              <a:rPr lang="en-US" sz="1125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Professionnelle de la santé. Croyances limitantes face à </a:t>
            </a:r>
            <a:r>
              <a:rPr lang="en-US" sz="1125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l'entraide</a:t>
            </a:r>
            <a:endParaRPr lang="en-US" sz="1125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56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ACE9E-C0B3-517C-BBCE-59114E7A2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207EB2-B435-D194-0601-1D1F17E0FD84}"/>
              </a:ext>
            </a:extLst>
          </p:cNvPr>
          <p:cNvSpPr/>
          <p:nvPr/>
        </p:nvSpPr>
        <p:spPr>
          <a:xfrm>
            <a:off x="530431" y="2372121"/>
            <a:ext cx="11131137" cy="1526793"/>
          </a:xfrm>
          <a:prstGeom prst="roundRect">
            <a:avLst>
              <a:gd name="adj" fmla="val 12162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1D8D33-FBF9-7312-7714-A444F42AED0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7738" y="2857480"/>
            <a:ext cx="1983235" cy="47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lnSpc>
                <a:spcPct val="150000"/>
              </a:lnSpc>
              <a:spcBef>
                <a:spcPct val="0"/>
              </a:spcBef>
              <a:buNone/>
              <a:defRPr b="1" i="0" spc="0" baseline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Poppins" pitchFamily="2" charset="77"/>
                <a:ea typeface="Sora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Sora" pitchFamily="34" charset="-122"/>
                <a:cs typeface="+mj-cs"/>
              </a:rPr>
              <a:t>Démonstration</a:t>
            </a:r>
          </a:p>
        </p:txBody>
      </p:sp>
      <p:pic>
        <p:nvPicPr>
          <p:cNvPr id="10" name="Graphique 9" descr="Monitor avec un remplissage uni">
            <a:extLst>
              <a:ext uri="{FF2B5EF4-FFF2-40B4-BE49-F238E27FC236}">
                <a16:creationId xmlns:a16="http://schemas.microsoft.com/office/drawing/2014/main" id="{84E343C4-8EF1-7640-E432-895812A406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1687" y="2922536"/>
            <a:ext cx="489422" cy="4894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7AD2261-D82F-1764-B5E9-00D139CEC832}"/>
              </a:ext>
            </a:extLst>
          </p:cNvPr>
          <p:cNvSpPr txBox="1"/>
          <p:nvPr/>
        </p:nvSpPr>
        <p:spPr>
          <a:xfrm>
            <a:off x="3740973" y="2966240"/>
            <a:ext cx="6364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Transformer un contenu d'expert en expérience d'apprentissage avec l'IA</a:t>
            </a:r>
          </a:p>
        </p:txBody>
      </p:sp>
    </p:spTree>
    <p:extLst>
      <p:ext uri="{BB962C8B-B14F-4D97-AF65-F5344CB8AC3E}">
        <p14:creationId xmlns:p14="http://schemas.microsoft.com/office/powerpoint/2010/main" val="30493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0B8CF-AB7E-2796-3ACB-205D1042B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5F0B1A6-1690-BAD6-FA81-4D7C57A46C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78" y="46515"/>
            <a:ext cx="12010768" cy="6716750"/>
          </a:xfrm>
          <a:prstGeom prst="roundRect">
            <a:avLst>
              <a:gd name="adj" fmla="val 447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A69C59-1B3F-4247-72F9-41AB2611ED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6512" y="291694"/>
            <a:ext cx="4880254" cy="62746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04741D-831E-FA69-3A6C-183B76A51E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41" y="291694"/>
            <a:ext cx="6274611" cy="62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2E65A9-A3E9-F078-CB2B-73D7685F6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90F891E-BB3B-CEAA-B02F-2E348C4FA6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D551B970-00F6-7CA4-04A6-9C0EFAF28F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0F858825-C3D0-E7DC-1316-D2DDFE9B74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8864E-AF36-866E-10BD-B9CB901E7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A9E84CB-D062-C680-A7E5-90D120F6526C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451262" y="663147"/>
            <a:ext cx="11131137" cy="3922044"/>
          </a:xfrm>
          <a:prstGeom prst="roundRect">
            <a:avLst>
              <a:gd name="adj" fmla="val 4476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A21584-F00E-4132-48B1-82A7D0080BF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1493" y="945893"/>
            <a:ext cx="3757188" cy="974517"/>
          </a:xfrm>
        </p:spPr>
        <p:txBody>
          <a:bodyPr>
            <a:normAutofit/>
          </a:bodyPr>
          <a:lstStyle/>
          <a:p>
            <a:r>
              <a:rPr lang="fr-FR" sz="2800" b="1" spc="0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Plan de formation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D9778CF-59B9-D65C-EC28-9E6B97C3567E}"/>
              </a:ext>
            </a:extLst>
          </p:cNvPr>
          <p:cNvSpPr/>
          <p:nvPr/>
        </p:nvSpPr>
        <p:spPr>
          <a:xfrm>
            <a:off x="451262" y="4668060"/>
            <a:ext cx="11131137" cy="1526793"/>
          </a:xfrm>
          <a:prstGeom prst="roundRect">
            <a:avLst>
              <a:gd name="adj" fmla="val 12162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341C96-C1AC-E6FD-21E2-8865581B3B43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61804" y="2097281"/>
            <a:ext cx="6617601" cy="2002551"/>
          </a:xfrm>
          <a:noFill/>
        </p:spPr>
        <p:txBody>
          <a:bodyPr>
            <a:normAutofit/>
          </a:bodyPr>
          <a:lstStyle/>
          <a:p>
            <a:pPr marL="347472" indent="-347472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FFFFFF"/>
                </a:solidFill>
              </a:rPr>
              <a:t>Le </a:t>
            </a:r>
            <a:r>
              <a:rPr lang="fr-CA" sz="1600" b="1" dirty="0">
                <a:solidFill>
                  <a:srgbClr val="FF8938"/>
                </a:solidFill>
              </a:rPr>
              <a:t>storytelling</a:t>
            </a:r>
            <a:r>
              <a:rPr lang="fr-CA" sz="1600" dirty="0">
                <a:solidFill>
                  <a:srgbClr val="FFFFFF"/>
                </a:solidFill>
              </a:rPr>
              <a:t> en conception pédagogique</a:t>
            </a:r>
          </a:p>
          <a:p>
            <a:pPr marL="347472" indent="-347472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FFFFFF"/>
                </a:solidFill>
              </a:rPr>
              <a:t>Les</a:t>
            </a:r>
            <a:r>
              <a:rPr lang="fr-CA" sz="1600" b="1" dirty="0">
                <a:solidFill>
                  <a:srgbClr val="FFFFFF"/>
                </a:solidFill>
              </a:rPr>
              <a:t> </a:t>
            </a:r>
            <a:r>
              <a:rPr lang="fr-CA" sz="1600" b="1" dirty="0">
                <a:solidFill>
                  <a:srgbClr val="FF8938"/>
                </a:solidFill>
              </a:rPr>
              <a:t>défis du storytelling </a:t>
            </a:r>
            <a:r>
              <a:rPr lang="fr-CA" sz="1600" dirty="0">
                <a:solidFill>
                  <a:srgbClr val="FFFFFF"/>
                </a:solidFill>
              </a:rPr>
              <a:t>: temps, coûts et complexité</a:t>
            </a:r>
          </a:p>
          <a:p>
            <a:pPr marL="347472" indent="-347472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FFFFFF"/>
                </a:solidFill>
              </a:rPr>
              <a:t>L'</a:t>
            </a:r>
            <a:r>
              <a:rPr lang="fr-CA" sz="1600" b="1" dirty="0">
                <a:solidFill>
                  <a:srgbClr val="FF8938"/>
                </a:solidFill>
              </a:rPr>
              <a:t>IA</a:t>
            </a:r>
            <a:r>
              <a:rPr lang="fr-CA" sz="1600" dirty="0">
                <a:solidFill>
                  <a:srgbClr val="FFFFFF"/>
                </a:solidFill>
              </a:rPr>
              <a:t> : une </a:t>
            </a:r>
            <a:r>
              <a:rPr lang="fr-CA" sz="1600" b="1" dirty="0">
                <a:solidFill>
                  <a:srgbClr val="FF8938"/>
                </a:solidFill>
              </a:rPr>
              <a:t>réponse aux défis </a:t>
            </a:r>
            <a:r>
              <a:rPr lang="fr-CA" sz="1600" dirty="0">
                <a:solidFill>
                  <a:srgbClr val="FFFFFF"/>
                </a:solidFill>
              </a:rPr>
              <a:t>de la création narrative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4AC1CC-5BE4-BE6F-D081-6C105858167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78569" y="2107965"/>
            <a:ext cx="3235181" cy="684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2800" b="1" i="0" spc="0" baseline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Poppins" pitchFamily="2" charset="77"/>
                <a:ea typeface="Sora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Sora" pitchFamily="34" charset="-122"/>
                <a:cs typeface="+mj-cs"/>
              </a:rPr>
              <a:t>Partie magistrale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7C3A2A-9278-35B6-7EC6-36DCD8B4F0D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78569" y="5153419"/>
            <a:ext cx="1983235" cy="47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fr-FR"/>
            </a:defPPr>
            <a:lvl1pPr>
              <a:lnSpc>
                <a:spcPct val="150000"/>
              </a:lnSpc>
              <a:spcBef>
                <a:spcPct val="0"/>
              </a:spcBef>
              <a:buNone/>
              <a:defRPr b="1" i="0" spc="0" baseline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Poppins" pitchFamily="2" charset="77"/>
                <a:ea typeface="Sora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Sora" pitchFamily="34" charset="-122"/>
                <a:cs typeface="+mj-cs"/>
              </a:rPr>
              <a:t>Démonstration</a:t>
            </a:r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E22F90C6-A54A-E5A0-B6AE-71F57728BF94}"/>
              </a:ext>
            </a:extLst>
          </p:cNvPr>
          <p:cNvSpPr/>
          <p:nvPr/>
        </p:nvSpPr>
        <p:spPr>
          <a:xfrm>
            <a:off x="1341541" y="2424475"/>
            <a:ext cx="101962" cy="131583"/>
          </a:xfrm>
          <a:custGeom>
            <a:avLst/>
            <a:gdLst>
              <a:gd name="csX0" fmla="*/ 0 w 101962"/>
              <a:gd name="csY0" fmla="*/ 0 h 131583"/>
              <a:gd name="csX1" fmla="*/ 101963 w 101962"/>
              <a:gd name="csY1" fmla="*/ 65766 h 131583"/>
              <a:gd name="csX2" fmla="*/ 0 w 101962"/>
              <a:gd name="csY2" fmla="*/ 131583 h 131583"/>
              <a:gd name="csX3" fmla="*/ 0 w 101962"/>
              <a:gd name="csY3" fmla="*/ 0 h 1315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1962" h="131583">
                <a:moveTo>
                  <a:pt x="0" y="0"/>
                </a:moveTo>
                <a:lnTo>
                  <a:pt x="101963" y="65766"/>
                </a:lnTo>
                <a:lnTo>
                  <a:pt x="0" y="131583"/>
                </a:lnTo>
                <a:lnTo>
                  <a:pt x="0" y="0"/>
                </a:lnTo>
                <a:close/>
              </a:path>
            </a:pathLst>
          </a:custGeom>
          <a:solidFill>
            <a:srgbClr val="F06144"/>
          </a:solidFill>
          <a:ln w="5060" cap="flat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3E515FAF-151F-0590-4EAA-C29B20339820}"/>
              </a:ext>
            </a:extLst>
          </p:cNvPr>
          <p:cNvSpPr/>
          <p:nvPr/>
        </p:nvSpPr>
        <p:spPr>
          <a:xfrm>
            <a:off x="1183499" y="2342905"/>
            <a:ext cx="387459" cy="382360"/>
          </a:xfrm>
          <a:custGeom>
            <a:avLst/>
            <a:gdLst>
              <a:gd name="csX0" fmla="*/ 336478 w 387459"/>
              <a:gd name="csY0" fmla="*/ 56080 h 382360"/>
              <a:gd name="csX1" fmla="*/ 336478 w 387459"/>
              <a:gd name="csY1" fmla="*/ 239613 h 382360"/>
              <a:gd name="csX2" fmla="*/ 50981 w 387459"/>
              <a:gd name="csY2" fmla="*/ 239613 h 382360"/>
              <a:gd name="csX3" fmla="*/ 50981 w 387459"/>
              <a:gd name="csY3" fmla="*/ 56080 h 382360"/>
              <a:gd name="csX4" fmla="*/ 377263 w 387459"/>
              <a:gd name="csY4" fmla="*/ 249809 h 382360"/>
              <a:gd name="csX5" fmla="*/ 367067 w 387459"/>
              <a:gd name="csY5" fmla="*/ 249809 h 382360"/>
              <a:gd name="csX6" fmla="*/ 367067 w 387459"/>
              <a:gd name="csY6" fmla="*/ 40785 h 382360"/>
              <a:gd name="csX7" fmla="*/ 377263 w 387459"/>
              <a:gd name="csY7" fmla="*/ 40785 h 382360"/>
              <a:gd name="csX8" fmla="*/ 387459 w 387459"/>
              <a:gd name="csY8" fmla="*/ 30589 h 382360"/>
              <a:gd name="csX9" fmla="*/ 377263 w 387459"/>
              <a:gd name="csY9" fmla="*/ 20393 h 382360"/>
              <a:gd name="csX10" fmla="*/ 203926 w 387459"/>
              <a:gd name="csY10" fmla="*/ 20393 h 382360"/>
              <a:gd name="csX11" fmla="*/ 203926 w 387459"/>
              <a:gd name="csY11" fmla="*/ 10196 h 382360"/>
              <a:gd name="csX12" fmla="*/ 193730 w 387459"/>
              <a:gd name="csY12" fmla="*/ 0 h 382360"/>
              <a:gd name="csX13" fmla="*/ 183533 w 387459"/>
              <a:gd name="csY13" fmla="*/ 10196 h 382360"/>
              <a:gd name="csX14" fmla="*/ 183533 w 387459"/>
              <a:gd name="csY14" fmla="*/ 20393 h 382360"/>
              <a:gd name="csX15" fmla="*/ 10196 w 387459"/>
              <a:gd name="csY15" fmla="*/ 20393 h 382360"/>
              <a:gd name="csX16" fmla="*/ 0 w 387459"/>
              <a:gd name="csY16" fmla="*/ 30589 h 382360"/>
              <a:gd name="csX17" fmla="*/ 10196 w 387459"/>
              <a:gd name="csY17" fmla="*/ 40785 h 382360"/>
              <a:gd name="csX18" fmla="*/ 20393 w 387459"/>
              <a:gd name="csY18" fmla="*/ 40785 h 382360"/>
              <a:gd name="csX19" fmla="*/ 20393 w 387459"/>
              <a:gd name="csY19" fmla="*/ 249809 h 382360"/>
              <a:gd name="csX20" fmla="*/ 10196 w 387459"/>
              <a:gd name="csY20" fmla="*/ 249809 h 382360"/>
              <a:gd name="csX21" fmla="*/ 0 w 387459"/>
              <a:gd name="csY21" fmla="*/ 260005 h 382360"/>
              <a:gd name="csX22" fmla="*/ 10196 w 387459"/>
              <a:gd name="csY22" fmla="*/ 270202 h 382360"/>
              <a:gd name="csX23" fmla="*/ 165894 w 387459"/>
              <a:gd name="csY23" fmla="*/ 270202 h 382360"/>
              <a:gd name="csX24" fmla="*/ 87382 w 387459"/>
              <a:gd name="csY24" fmla="*/ 348713 h 382360"/>
              <a:gd name="csX25" fmla="*/ 87459 w 387459"/>
              <a:gd name="csY25" fmla="*/ 363217 h 382360"/>
              <a:gd name="csX26" fmla="*/ 101963 w 387459"/>
              <a:gd name="csY26" fmla="*/ 363141 h 382360"/>
              <a:gd name="csX27" fmla="*/ 183533 w 387459"/>
              <a:gd name="csY27" fmla="*/ 281571 h 382360"/>
              <a:gd name="csX28" fmla="*/ 183533 w 387459"/>
              <a:gd name="csY28" fmla="*/ 372165 h 382360"/>
              <a:gd name="csX29" fmla="*/ 193730 w 387459"/>
              <a:gd name="csY29" fmla="*/ 382361 h 382360"/>
              <a:gd name="csX30" fmla="*/ 203926 w 387459"/>
              <a:gd name="csY30" fmla="*/ 372165 h 382360"/>
              <a:gd name="csX31" fmla="*/ 203926 w 387459"/>
              <a:gd name="csY31" fmla="*/ 281418 h 382360"/>
              <a:gd name="csX32" fmla="*/ 285496 w 387459"/>
              <a:gd name="csY32" fmla="*/ 362988 h 382360"/>
              <a:gd name="csX33" fmla="*/ 299924 w 387459"/>
              <a:gd name="csY33" fmla="*/ 362988 h 382360"/>
              <a:gd name="csX34" fmla="*/ 299924 w 387459"/>
              <a:gd name="csY34" fmla="*/ 348560 h 382360"/>
              <a:gd name="csX35" fmla="*/ 221565 w 387459"/>
              <a:gd name="csY35" fmla="*/ 270202 h 382360"/>
              <a:gd name="csX36" fmla="*/ 377263 w 387459"/>
              <a:gd name="csY36" fmla="*/ 270202 h 382360"/>
              <a:gd name="csX37" fmla="*/ 387459 w 387459"/>
              <a:gd name="csY37" fmla="*/ 260005 h 382360"/>
              <a:gd name="csX38" fmla="*/ 377263 w 387459"/>
              <a:gd name="csY38" fmla="*/ 249809 h 3823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387459" h="382360">
                <a:moveTo>
                  <a:pt x="336478" y="56080"/>
                </a:moveTo>
                <a:lnTo>
                  <a:pt x="336478" y="239613"/>
                </a:lnTo>
                <a:lnTo>
                  <a:pt x="50981" y="239613"/>
                </a:lnTo>
                <a:lnTo>
                  <a:pt x="50981" y="56080"/>
                </a:lnTo>
                <a:close/>
                <a:moveTo>
                  <a:pt x="377263" y="249809"/>
                </a:moveTo>
                <a:lnTo>
                  <a:pt x="367067" y="249809"/>
                </a:lnTo>
                <a:lnTo>
                  <a:pt x="367067" y="40785"/>
                </a:lnTo>
                <a:lnTo>
                  <a:pt x="377263" y="40785"/>
                </a:lnTo>
                <a:cubicBezTo>
                  <a:pt x="382894" y="40785"/>
                  <a:pt x="387459" y="36220"/>
                  <a:pt x="387459" y="30589"/>
                </a:cubicBezTo>
                <a:cubicBezTo>
                  <a:pt x="387459" y="24957"/>
                  <a:pt x="382894" y="20393"/>
                  <a:pt x="377263" y="20393"/>
                </a:cubicBezTo>
                <a:lnTo>
                  <a:pt x="203926" y="20393"/>
                </a:lnTo>
                <a:lnTo>
                  <a:pt x="203926" y="10196"/>
                </a:lnTo>
                <a:cubicBezTo>
                  <a:pt x="203926" y="4565"/>
                  <a:pt x="199361" y="0"/>
                  <a:pt x="193730" y="0"/>
                </a:cubicBezTo>
                <a:cubicBezTo>
                  <a:pt x="188098" y="0"/>
                  <a:pt x="183533" y="4565"/>
                  <a:pt x="183533" y="10196"/>
                </a:cubicBezTo>
                <a:lnTo>
                  <a:pt x="183533" y="20393"/>
                </a:lnTo>
                <a:lnTo>
                  <a:pt x="10196" y="20393"/>
                </a:lnTo>
                <a:cubicBezTo>
                  <a:pt x="4565" y="20393"/>
                  <a:pt x="0" y="24957"/>
                  <a:pt x="0" y="30589"/>
                </a:cubicBezTo>
                <a:cubicBezTo>
                  <a:pt x="0" y="36220"/>
                  <a:pt x="4565" y="40785"/>
                  <a:pt x="10196" y="40785"/>
                </a:cubicBezTo>
                <a:lnTo>
                  <a:pt x="20393" y="40785"/>
                </a:lnTo>
                <a:lnTo>
                  <a:pt x="20393" y="249809"/>
                </a:lnTo>
                <a:lnTo>
                  <a:pt x="10196" y="249809"/>
                </a:lnTo>
                <a:cubicBezTo>
                  <a:pt x="4565" y="249809"/>
                  <a:pt x="0" y="254374"/>
                  <a:pt x="0" y="260005"/>
                </a:cubicBezTo>
                <a:cubicBezTo>
                  <a:pt x="0" y="265637"/>
                  <a:pt x="4565" y="270202"/>
                  <a:pt x="10196" y="270202"/>
                </a:cubicBezTo>
                <a:lnTo>
                  <a:pt x="165894" y="270202"/>
                </a:lnTo>
                <a:lnTo>
                  <a:pt x="87382" y="348713"/>
                </a:lnTo>
                <a:cubicBezTo>
                  <a:pt x="83398" y="352740"/>
                  <a:pt x="83432" y="359233"/>
                  <a:pt x="87459" y="363217"/>
                </a:cubicBezTo>
                <a:cubicBezTo>
                  <a:pt x="91485" y="367202"/>
                  <a:pt x="97979" y="367167"/>
                  <a:pt x="101963" y="363141"/>
                </a:cubicBezTo>
                <a:lnTo>
                  <a:pt x="183533" y="281571"/>
                </a:lnTo>
                <a:lnTo>
                  <a:pt x="183533" y="372165"/>
                </a:lnTo>
                <a:cubicBezTo>
                  <a:pt x="183533" y="377796"/>
                  <a:pt x="188098" y="382361"/>
                  <a:pt x="193730" y="382361"/>
                </a:cubicBezTo>
                <a:cubicBezTo>
                  <a:pt x="199361" y="382361"/>
                  <a:pt x="203926" y="377796"/>
                  <a:pt x="203926" y="372165"/>
                </a:cubicBezTo>
                <a:lnTo>
                  <a:pt x="203926" y="281418"/>
                </a:lnTo>
                <a:lnTo>
                  <a:pt x="285496" y="362988"/>
                </a:lnTo>
                <a:cubicBezTo>
                  <a:pt x="289480" y="366972"/>
                  <a:pt x="295940" y="366972"/>
                  <a:pt x="299924" y="362988"/>
                </a:cubicBezTo>
                <a:cubicBezTo>
                  <a:pt x="303908" y="359004"/>
                  <a:pt x="303908" y="352544"/>
                  <a:pt x="299924" y="348560"/>
                </a:cubicBezTo>
                <a:lnTo>
                  <a:pt x="221565" y="270202"/>
                </a:lnTo>
                <a:lnTo>
                  <a:pt x="377263" y="270202"/>
                </a:lnTo>
                <a:cubicBezTo>
                  <a:pt x="382894" y="270202"/>
                  <a:pt x="387459" y="265637"/>
                  <a:pt x="387459" y="260005"/>
                </a:cubicBezTo>
                <a:cubicBezTo>
                  <a:pt x="387459" y="254374"/>
                  <a:pt x="382894" y="249809"/>
                  <a:pt x="377263" y="249809"/>
                </a:cubicBezTo>
                <a:close/>
              </a:path>
            </a:pathLst>
          </a:custGeom>
          <a:solidFill>
            <a:srgbClr val="F06144"/>
          </a:solidFill>
          <a:ln w="5060" cap="flat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pic>
        <p:nvPicPr>
          <p:cNvPr id="10" name="Graphique 9" descr="Monitor avec un remplissage uni">
            <a:extLst>
              <a:ext uri="{FF2B5EF4-FFF2-40B4-BE49-F238E27FC236}">
                <a16:creationId xmlns:a16="http://schemas.microsoft.com/office/drawing/2014/main" id="{B3275C91-2613-4330-82AE-F03EFC84724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518" y="5218475"/>
            <a:ext cx="489422" cy="4894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54CC3DA-3842-AA9A-7071-A37EC0EF29D9}"/>
              </a:ext>
            </a:extLst>
          </p:cNvPr>
          <p:cNvSpPr txBox="1"/>
          <p:nvPr/>
        </p:nvSpPr>
        <p:spPr>
          <a:xfrm>
            <a:off x="3661804" y="5262179"/>
            <a:ext cx="6364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  <a:latin typeface="Calibri"/>
                <a:cs typeface="Calibri"/>
              </a:rPr>
              <a:t>Transformer un contenu d'expert en expérience d'apprentissage avec l'IA</a:t>
            </a:r>
          </a:p>
        </p:txBody>
      </p:sp>
    </p:spTree>
    <p:extLst>
      <p:ext uri="{BB962C8B-B14F-4D97-AF65-F5344CB8AC3E}">
        <p14:creationId xmlns:p14="http://schemas.microsoft.com/office/powerpoint/2010/main" val="4749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04B77-4DFA-25AA-D19B-3F2EA5B8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004A1FF-024C-C6A9-1260-110FFBC881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BF619-49B9-7B6F-7827-A4190495866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30722" y="1164097"/>
            <a:ext cx="6351076" cy="664128"/>
          </a:xfrm>
        </p:spPr>
        <p:txBody>
          <a:bodyPr>
            <a:normAutofit fontScale="90000"/>
          </a:bodyPr>
          <a:lstStyle/>
          <a:p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ea typeface="Sora" pitchFamily="34" charset="-122"/>
              </a:rPr>
              <a:t>Avant de commencer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0AAAA7-15E4-24E6-92ED-8F898F699E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11860" y="2464739"/>
            <a:ext cx="2145134" cy="1494657"/>
          </a:xfrm>
          <a:prstGeom prst="roundRect">
            <a:avLst>
              <a:gd name="adj" fmla="val 8881"/>
            </a:avLst>
          </a:prstGeom>
          <a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>
            <a:outerShdw blurRad="207520" dir="13500000" sy="23000" kx="1200000" algn="br" rotWithShape="0">
              <a:schemeClr val="bg1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050" b="0" i="0" u="none" strike="noStrike" kern="1200" cap="none" spc="50" normalizeH="0" baseline="0" noProof="0">
              <a:ln w="0"/>
              <a:solidFill>
                <a:prstClr val="black">
                  <a:lumMod val="75000"/>
                  <a:lumOff val="25000"/>
                </a:prst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Inter Medium" panose="02000503000000020004" pitchFamily="2" charset="0"/>
              <a:ea typeface="Inter Medium" panose="02000503000000020004" pitchFamily="2" charset="0"/>
              <a:cs typeface="+mn-cs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9A5E713C-DC32-967C-3D92-AA8D27B9B5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85612" y="4055296"/>
            <a:ext cx="2397630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Inter Medium" panose="02000503000000020004" pitchFamily="2" charset="0"/>
                <a:cs typeface="Calibri" panose="020F0502020204030204" pitchFamily="34" charset="0"/>
              </a:rPr>
              <a:t>Approche critique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C5F5C228-6E8D-B796-87FA-B0C214031E3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50315" y="4058733"/>
            <a:ext cx="2145134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Inter Medium" panose="02000503000000020004" pitchFamily="2" charset="0"/>
                <a:cs typeface="Calibri" panose="020F0502020204030204" pitchFamily="34" charset="0"/>
              </a:rPr>
              <a:t>À la carte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22F8ED-A325-0400-07EB-85380BAE9D4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315" y="2464738"/>
            <a:ext cx="2145134" cy="1494657"/>
          </a:xfrm>
          <a:prstGeom prst="roundRect">
            <a:avLst>
              <a:gd name="adj" fmla="val 10004"/>
            </a:avLst>
          </a:prstGeom>
          <a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>
            <a:outerShdw blurRad="207520" dir="13500000" sy="23000" kx="1200000" algn="br" rotWithShape="0">
              <a:schemeClr val="bg1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9861A5-458A-ED2B-B91E-9A612A2E19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rcRect l="6723" r="6723"/>
          <a:stretch/>
        </p:blipFill>
        <p:spPr>
          <a:xfrm>
            <a:off x="7488770" y="2464738"/>
            <a:ext cx="2145134" cy="1494657"/>
          </a:xfrm>
          <a:prstGeom prst="roundRect">
            <a:avLst>
              <a:gd name="adj" fmla="val 10004"/>
            </a:avLst>
          </a:prstGeom>
          <a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>
            <a:outerShdw blurRad="207520" dir="13500000" sy="23000" kx="1200000" algn="br" rotWithShape="0">
              <a:schemeClr val="bg1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Forme libre 5">
            <a:extLst>
              <a:ext uri="{FF2B5EF4-FFF2-40B4-BE49-F238E27FC236}">
                <a16:creationId xmlns:a16="http://schemas.microsoft.com/office/drawing/2014/main" id="{0899E136-98A4-E1C5-9AB2-A5A52083213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88770" y="4055296"/>
            <a:ext cx="2145134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Inter Medium" panose="02000503000000020004" pitchFamily="2" charset="0"/>
                <a:cs typeface="Calibri" panose="020F0502020204030204" pitchFamily="34" charset="0"/>
              </a:rPr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10230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6A6C4-90EE-03FC-17A5-DD1E2D57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64BE4D2-3303-E206-8510-8552546C1FD6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96562" y="214184"/>
            <a:ext cx="11673016" cy="6516129"/>
          </a:xfrm>
          <a:prstGeom prst="roundRect">
            <a:avLst>
              <a:gd name="adj" fmla="val 4476"/>
            </a:avLst>
          </a:prstGeom>
          <a:solidFill>
            <a:srgbClr val="000000">
              <a:alpha val="7098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2C00E692-4ADC-5B66-6EF5-D9904C104E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FF4A81A3-6E06-1CD3-6C10-A2CA1F7A8C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7F26E1-F806-C416-2C62-37751EE253E7}"/>
              </a:ext>
            </a:extLst>
          </p:cNvPr>
          <p:cNvSpPr txBox="1"/>
          <p:nvPr/>
        </p:nvSpPr>
        <p:spPr>
          <a:xfrm>
            <a:off x="533400" y="6040907"/>
            <a:ext cx="103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err="1">
                <a:solidFill>
                  <a:schemeClr val="bg1"/>
                </a:solidFill>
                <a:latin typeface="Calibri"/>
                <a:cs typeface="Calibri"/>
              </a:rPr>
              <a:t>Arguin</a:t>
            </a:r>
            <a:r>
              <a:rPr lang="fr-CA" sz="1200" dirty="0">
                <a:solidFill>
                  <a:schemeClr val="bg1"/>
                </a:solidFill>
                <a:latin typeface="Calibri"/>
                <a:cs typeface="Calibri"/>
              </a:rPr>
              <a:t> (2025)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EA4804D-F91C-373A-9486-058A3232DF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5371" y="378043"/>
            <a:ext cx="6351076" cy="812542"/>
          </a:xfrm>
        </p:spPr>
        <p:txBody>
          <a:bodyPr>
            <a:normAutofit/>
          </a:bodyPr>
          <a:lstStyle/>
          <a:p>
            <a:r>
              <a:rPr lang="fr-FR" sz="2800" b="1" spc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Le rôle multidimensionnel du CP</a:t>
            </a:r>
            <a:endParaRPr lang="fr-FR" sz="2800" b="1" spc="0" dirty="0">
              <a:ln>
                <a:noFill/>
              </a:ln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effectLst/>
              <a:latin typeface="Calibri" panose="020F0502020204030204" pitchFamily="34" charset="0"/>
              <a:ea typeface="Sora" pitchFamily="34" charset="-122"/>
              <a:cs typeface="+mj-cs"/>
            </a:endParaRPr>
          </a:p>
        </p:txBody>
      </p:sp>
      <p:sp>
        <p:nvSpPr>
          <p:cNvPr id="100" name="Card 01"/>
          <p:cNvSpPr/>
          <p:nvPr/>
        </p:nvSpPr>
        <p:spPr>
          <a:xfrm>
            <a:off x="533400" y="120650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#01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Accompagnement de personnes, de programmes et d'équipes</a:t>
            </a:r>
          </a:p>
        </p:txBody>
      </p:sp>
      <p:sp>
        <p:nvSpPr>
          <p:cNvPr id="101" name="Card 02"/>
          <p:cNvSpPr/>
          <p:nvPr/>
        </p:nvSpPr>
        <p:spPr>
          <a:xfrm>
            <a:off x="3359150" y="120650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#02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Résolution de problèmes</a:t>
            </a:r>
          </a:p>
        </p:txBody>
      </p:sp>
      <p:sp>
        <p:nvSpPr>
          <p:cNvPr id="102" name="Card 03"/>
          <p:cNvSpPr/>
          <p:nvPr/>
        </p:nvSpPr>
        <p:spPr>
          <a:xfrm>
            <a:off x="6184900" y="120650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#03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Soutien technique</a:t>
            </a:r>
          </a:p>
        </p:txBody>
      </p:sp>
      <p:sp>
        <p:nvSpPr>
          <p:cNvPr id="103" name="Card 04"/>
          <p:cNvSpPr/>
          <p:nvPr/>
        </p:nvSpPr>
        <p:spPr>
          <a:xfrm>
            <a:off x="9010650" y="120650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#04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Conception de formations</a:t>
            </a:r>
          </a:p>
        </p:txBody>
      </p:sp>
      <p:sp>
        <p:nvSpPr>
          <p:cNvPr id="104" name="Card 05"/>
          <p:cNvSpPr/>
          <p:nvPr/>
        </p:nvSpPr>
        <p:spPr>
          <a:xfrm>
            <a:off x="53340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#05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Création de ressources</a:t>
            </a:r>
          </a:p>
        </p:txBody>
      </p:sp>
      <p:sp>
        <p:nvSpPr>
          <p:cNvPr id="105" name="Card 06"/>
          <p:cNvSpPr/>
          <p:nvPr/>
        </p:nvSpPr>
        <p:spPr>
          <a:xfrm>
            <a:off x="335915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#06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Démarrage de projets d'innovation</a:t>
            </a:r>
          </a:p>
        </p:txBody>
      </p:sp>
      <p:sp>
        <p:nvSpPr>
          <p:cNvPr id="106" name="Card 07"/>
          <p:cNvSpPr/>
          <p:nvPr/>
        </p:nvSpPr>
        <p:spPr>
          <a:xfrm>
            <a:off x="618490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#07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Animation de formations</a:t>
            </a:r>
          </a:p>
        </p:txBody>
      </p:sp>
      <p:sp>
        <p:nvSpPr>
          <p:cNvPr id="107" name="Card 08"/>
          <p:cNvSpPr/>
          <p:nvPr/>
        </p:nvSpPr>
        <p:spPr>
          <a:xfrm>
            <a:off x="901065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#08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Analyse de données</a:t>
            </a:r>
          </a:p>
        </p:txBody>
      </p:sp>
      <p:sp>
        <p:nvSpPr>
          <p:cNvPr id="108" name="Card 09"/>
          <p:cNvSpPr/>
          <p:nvPr/>
        </p:nvSpPr>
        <p:spPr>
          <a:xfrm>
            <a:off x="53340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#09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Veille pédagonumérique</a:t>
            </a:r>
          </a:p>
        </p:txBody>
      </p:sp>
      <p:sp>
        <p:nvSpPr>
          <p:cNvPr id="109" name="Card 10"/>
          <p:cNvSpPr/>
          <p:nvPr/>
        </p:nvSpPr>
        <p:spPr>
          <a:xfrm>
            <a:off x="335915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#10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Conseil stratégique institutionnel</a:t>
            </a:r>
          </a:p>
        </p:txBody>
      </p:sp>
      <p:sp>
        <p:nvSpPr>
          <p:cNvPr id="110" name="Card 11"/>
          <p:cNvSpPr/>
          <p:nvPr/>
        </p:nvSpPr>
        <p:spPr>
          <a:xfrm>
            <a:off x="618490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#11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Élaboration de rapports, de politiques et de cadres institutionnels</a:t>
            </a:r>
          </a:p>
        </p:txBody>
      </p:sp>
      <p:sp>
        <p:nvSpPr>
          <p:cNvPr id="111" name="Card 12"/>
          <p:cNvSpPr/>
          <p:nvPr/>
        </p:nvSpPr>
        <p:spPr>
          <a:xfrm>
            <a:off x="901065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#12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Représentation institutionnelle dans les comités et les instances</a:t>
            </a:r>
          </a:p>
        </p:txBody>
      </p:sp>
      <p:sp>
        <p:nvSpPr>
          <p:cNvPr id="112" name="Card 13"/>
          <p:cNvSpPr/>
          <p:nvPr/>
        </p:nvSpPr>
        <p:spPr>
          <a:xfrm>
            <a:off x="53340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#13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Collaboration interservices, interdisciplinaire et interinstitutionnelle</a:t>
            </a:r>
          </a:p>
        </p:txBody>
      </p:sp>
      <p:sp>
        <p:nvSpPr>
          <p:cNvPr id="113" name="Card 14"/>
          <p:cNvSpPr/>
          <p:nvPr/>
        </p:nvSpPr>
        <p:spPr>
          <a:xfrm>
            <a:off x="335915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#14</a:t>
            </a:r>
          </a:p>
          <a:p>
            <a:pPr algn="l">
              <a:lnSpc>
                <a:spcPts val="1300"/>
              </a:lnSpc>
            </a:pPr>
            <a:r>
              <a:rPr lang="fr-CA" sz="1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Mobilisation de ressources et d'expertises</a:t>
            </a:r>
          </a:p>
        </p:txBody>
      </p:sp>
      <p:sp>
        <p:nvSpPr>
          <p:cNvPr id="114" name="Card 15"/>
          <p:cNvSpPr/>
          <p:nvPr/>
        </p:nvSpPr>
        <p:spPr>
          <a:xfrm>
            <a:off x="618490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#15</a:t>
            </a:r>
          </a:p>
          <a:p>
            <a:pPr algn="l">
              <a:lnSpc>
                <a:spcPts val="1300"/>
              </a:lnSpc>
            </a:pPr>
            <a:r>
              <a:rPr lang="fr-CA" sz="1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Participation à des communautés de pratique</a:t>
            </a:r>
          </a:p>
        </p:txBody>
      </p:sp>
      <p:sp>
        <p:nvSpPr>
          <p:cNvPr id="115" name="Card 16"/>
          <p:cNvSpPr/>
          <p:nvPr/>
        </p:nvSpPr>
        <p:spPr>
          <a:xfrm>
            <a:off x="901065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>
              <a:alpha val="67059"/>
            </a:srgbClr>
          </a:solidFill>
          <a:ln w="9525">
            <a:solidFill>
              <a:srgbClr val="2A2A2A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#16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Gestion de projets pédagonumériques</a:t>
            </a:r>
          </a:p>
        </p:txBody>
      </p:sp>
    </p:spTree>
    <p:extLst>
      <p:ext uri="{BB962C8B-B14F-4D97-AF65-F5344CB8AC3E}">
        <p14:creationId xmlns:p14="http://schemas.microsoft.com/office/powerpoint/2010/main" val="13886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6D05DE-81C4-6A0B-BCCF-3197A1CB2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40A699A-FF44-FE6D-0363-286F362CA01E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96562" y="214184"/>
            <a:ext cx="11673016" cy="6516129"/>
          </a:xfrm>
          <a:prstGeom prst="roundRect">
            <a:avLst>
              <a:gd name="adj" fmla="val 4476"/>
            </a:avLst>
          </a:prstGeom>
          <a:solidFill>
            <a:srgbClr val="000000">
              <a:alpha val="88627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0ECB6C41-2152-CA24-9881-0CADF63F1F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FD802D8B-0E1E-BA09-C028-17CC08A84C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6E3D2F-1D10-F0F4-06F6-D8858A01A359}"/>
              </a:ext>
            </a:extLst>
          </p:cNvPr>
          <p:cNvSpPr txBox="1"/>
          <p:nvPr/>
        </p:nvSpPr>
        <p:spPr>
          <a:xfrm>
            <a:off x="533400" y="6179407"/>
            <a:ext cx="103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err="1">
                <a:solidFill>
                  <a:schemeClr val="bg1"/>
                </a:solidFill>
                <a:latin typeface="Calibri"/>
                <a:cs typeface="Calibri"/>
              </a:rPr>
              <a:t>Arguin</a:t>
            </a:r>
            <a:r>
              <a:rPr lang="fr-CA" sz="1200" dirty="0">
                <a:solidFill>
                  <a:schemeClr val="bg1"/>
                </a:solidFill>
                <a:latin typeface="Calibri"/>
                <a:cs typeface="Calibri"/>
              </a:rPr>
              <a:t> (2025)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745BC12-B4AC-D90E-D021-7A551889D3E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738743" y="338274"/>
            <a:ext cx="6351076" cy="812542"/>
          </a:xfrm>
        </p:spPr>
        <p:txBody>
          <a:bodyPr>
            <a:normAutofit/>
          </a:bodyPr>
          <a:lstStyle/>
          <a:p>
            <a:r>
              <a:rPr lang="fr-FR" sz="28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Le rôle multidimensionnel du CP</a:t>
            </a:r>
          </a:p>
        </p:txBody>
      </p:sp>
      <p:sp>
        <p:nvSpPr>
          <p:cNvPr id="100" name="Card 01">
            <a:extLst>
              <a:ext uri="{FF2B5EF4-FFF2-40B4-BE49-F238E27FC236}">
                <a16:creationId xmlns:a16="http://schemas.microsoft.com/office/drawing/2014/main" id="{0B2A5E65-F7CB-DD1F-D259-988F281EB0B9}"/>
              </a:ext>
            </a:extLst>
          </p:cNvPr>
          <p:cNvSpPr/>
          <p:nvPr/>
        </p:nvSpPr>
        <p:spPr>
          <a:xfrm>
            <a:off x="533400" y="120650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#01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Accompagnement de personnes, de programmes et d'équipes</a:t>
            </a:r>
          </a:p>
        </p:txBody>
      </p:sp>
      <p:sp>
        <p:nvSpPr>
          <p:cNvPr id="101" name="Card 02">
            <a:extLst>
              <a:ext uri="{FF2B5EF4-FFF2-40B4-BE49-F238E27FC236}">
                <a16:creationId xmlns:a16="http://schemas.microsoft.com/office/drawing/2014/main" id="{7C469D82-3595-2977-AE64-7CE73A6F3AC6}"/>
              </a:ext>
            </a:extLst>
          </p:cNvPr>
          <p:cNvSpPr/>
          <p:nvPr/>
        </p:nvSpPr>
        <p:spPr>
          <a:xfrm>
            <a:off x="3359150" y="120650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#02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Résolution de problèmes</a:t>
            </a:r>
          </a:p>
        </p:txBody>
      </p:sp>
      <p:sp>
        <p:nvSpPr>
          <p:cNvPr id="102" name="Card 03">
            <a:extLst>
              <a:ext uri="{FF2B5EF4-FFF2-40B4-BE49-F238E27FC236}">
                <a16:creationId xmlns:a16="http://schemas.microsoft.com/office/drawing/2014/main" id="{5A15BD69-66E6-336D-AD99-7D71DC76C90E}"/>
              </a:ext>
            </a:extLst>
          </p:cNvPr>
          <p:cNvSpPr/>
          <p:nvPr/>
        </p:nvSpPr>
        <p:spPr>
          <a:xfrm>
            <a:off x="6184900" y="120650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#03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Soutien technique</a:t>
            </a:r>
          </a:p>
        </p:txBody>
      </p:sp>
      <p:sp>
        <p:nvSpPr>
          <p:cNvPr id="104" name="Card 05">
            <a:extLst>
              <a:ext uri="{FF2B5EF4-FFF2-40B4-BE49-F238E27FC236}">
                <a16:creationId xmlns:a16="http://schemas.microsoft.com/office/drawing/2014/main" id="{DA79BC97-0C97-40D2-FE34-A03F9BA643AC}"/>
              </a:ext>
            </a:extLst>
          </p:cNvPr>
          <p:cNvSpPr/>
          <p:nvPr/>
        </p:nvSpPr>
        <p:spPr>
          <a:xfrm>
            <a:off x="53340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#05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Création de ressources</a:t>
            </a:r>
          </a:p>
        </p:txBody>
      </p:sp>
      <p:sp>
        <p:nvSpPr>
          <p:cNvPr id="105" name="Card 06">
            <a:extLst>
              <a:ext uri="{FF2B5EF4-FFF2-40B4-BE49-F238E27FC236}">
                <a16:creationId xmlns:a16="http://schemas.microsoft.com/office/drawing/2014/main" id="{388BD902-63BA-0311-5091-FCF337D6FBD3}"/>
              </a:ext>
            </a:extLst>
          </p:cNvPr>
          <p:cNvSpPr/>
          <p:nvPr/>
        </p:nvSpPr>
        <p:spPr>
          <a:xfrm>
            <a:off x="335915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#06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Démarrage de projets d'innovation</a:t>
            </a:r>
          </a:p>
        </p:txBody>
      </p:sp>
      <p:sp>
        <p:nvSpPr>
          <p:cNvPr id="106" name="Card 07">
            <a:extLst>
              <a:ext uri="{FF2B5EF4-FFF2-40B4-BE49-F238E27FC236}">
                <a16:creationId xmlns:a16="http://schemas.microsoft.com/office/drawing/2014/main" id="{1320D74C-DD1B-91E2-7D56-D665F669AE99}"/>
              </a:ext>
            </a:extLst>
          </p:cNvPr>
          <p:cNvSpPr/>
          <p:nvPr/>
        </p:nvSpPr>
        <p:spPr>
          <a:xfrm>
            <a:off x="618490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#07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Animation de formations</a:t>
            </a:r>
          </a:p>
        </p:txBody>
      </p:sp>
      <p:sp>
        <p:nvSpPr>
          <p:cNvPr id="107" name="Card 08">
            <a:extLst>
              <a:ext uri="{FF2B5EF4-FFF2-40B4-BE49-F238E27FC236}">
                <a16:creationId xmlns:a16="http://schemas.microsoft.com/office/drawing/2014/main" id="{C1E159F5-62FC-2605-5535-7ABF52B28EFF}"/>
              </a:ext>
            </a:extLst>
          </p:cNvPr>
          <p:cNvSpPr/>
          <p:nvPr/>
        </p:nvSpPr>
        <p:spPr>
          <a:xfrm>
            <a:off x="9010650" y="240347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#08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Analyse de données</a:t>
            </a:r>
          </a:p>
        </p:txBody>
      </p:sp>
      <p:sp>
        <p:nvSpPr>
          <p:cNvPr id="108" name="Card 09">
            <a:extLst>
              <a:ext uri="{FF2B5EF4-FFF2-40B4-BE49-F238E27FC236}">
                <a16:creationId xmlns:a16="http://schemas.microsoft.com/office/drawing/2014/main" id="{37F72200-07BF-4F09-B260-545E6AD47532}"/>
              </a:ext>
            </a:extLst>
          </p:cNvPr>
          <p:cNvSpPr/>
          <p:nvPr/>
        </p:nvSpPr>
        <p:spPr>
          <a:xfrm>
            <a:off x="53340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#09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Veille pédagonumérique</a:t>
            </a:r>
          </a:p>
        </p:txBody>
      </p:sp>
      <p:sp>
        <p:nvSpPr>
          <p:cNvPr id="109" name="Card 10">
            <a:extLst>
              <a:ext uri="{FF2B5EF4-FFF2-40B4-BE49-F238E27FC236}">
                <a16:creationId xmlns:a16="http://schemas.microsoft.com/office/drawing/2014/main" id="{06A0BE7E-778A-8918-B81F-AF5ED6CD3890}"/>
              </a:ext>
            </a:extLst>
          </p:cNvPr>
          <p:cNvSpPr/>
          <p:nvPr/>
        </p:nvSpPr>
        <p:spPr>
          <a:xfrm>
            <a:off x="335915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#10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Conseil stratégique institutionnel</a:t>
            </a:r>
          </a:p>
        </p:txBody>
      </p:sp>
      <p:sp>
        <p:nvSpPr>
          <p:cNvPr id="110" name="Card 11">
            <a:extLst>
              <a:ext uri="{FF2B5EF4-FFF2-40B4-BE49-F238E27FC236}">
                <a16:creationId xmlns:a16="http://schemas.microsoft.com/office/drawing/2014/main" id="{C4C76D64-BFDA-7452-2884-C61D3AF56C6F}"/>
              </a:ext>
            </a:extLst>
          </p:cNvPr>
          <p:cNvSpPr/>
          <p:nvPr/>
        </p:nvSpPr>
        <p:spPr>
          <a:xfrm>
            <a:off x="618490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#11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Élaboration de rapports, de politiques et de cadres institutionnels</a:t>
            </a:r>
          </a:p>
        </p:txBody>
      </p:sp>
      <p:sp>
        <p:nvSpPr>
          <p:cNvPr id="111" name="Card 12">
            <a:extLst>
              <a:ext uri="{FF2B5EF4-FFF2-40B4-BE49-F238E27FC236}">
                <a16:creationId xmlns:a16="http://schemas.microsoft.com/office/drawing/2014/main" id="{4F685D61-2BEC-F86F-A9C7-B2F13B2344DF}"/>
              </a:ext>
            </a:extLst>
          </p:cNvPr>
          <p:cNvSpPr/>
          <p:nvPr/>
        </p:nvSpPr>
        <p:spPr>
          <a:xfrm>
            <a:off x="9010650" y="3600450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#12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Représentation institutionnelle dans les comités et les instances</a:t>
            </a:r>
          </a:p>
        </p:txBody>
      </p:sp>
      <p:sp>
        <p:nvSpPr>
          <p:cNvPr id="112" name="Card 13">
            <a:extLst>
              <a:ext uri="{FF2B5EF4-FFF2-40B4-BE49-F238E27FC236}">
                <a16:creationId xmlns:a16="http://schemas.microsoft.com/office/drawing/2014/main" id="{3CF27DAB-4F2B-6404-59C8-B37CA8B81F49}"/>
              </a:ext>
            </a:extLst>
          </p:cNvPr>
          <p:cNvSpPr/>
          <p:nvPr/>
        </p:nvSpPr>
        <p:spPr>
          <a:xfrm>
            <a:off x="53340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#13</a:t>
            </a:r>
          </a:p>
          <a:p>
            <a:pPr algn="l">
              <a:lnSpc>
                <a:spcPts val="1300"/>
              </a:lnSpc>
            </a:pPr>
            <a:r>
              <a:rPr lang="fr-CA" sz="11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Collaboration interservices, interdisciplinaire et interinstitutionnelle</a:t>
            </a:r>
          </a:p>
        </p:txBody>
      </p:sp>
      <p:sp>
        <p:nvSpPr>
          <p:cNvPr id="113" name="Card 14">
            <a:extLst>
              <a:ext uri="{FF2B5EF4-FFF2-40B4-BE49-F238E27FC236}">
                <a16:creationId xmlns:a16="http://schemas.microsoft.com/office/drawing/2014/main" id="{CD13AF63-FE02-0657-6CBB-AA791579340E}"/>
              </a:ext>
            </a:extLst>
          </p:cNvPr>
          <p:cNvSpPr/>
          <p:nvPr/>
        </p:nvSpPr>
        <p:spPr>
          <a:xfrm>
            <a:off x="335915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#14</a:t>
            </a:r>
          </a:p>
          <a:p>
            <a:pPr algn="l">
              <a:lnSpc>
                <a:spcPts val="1300"/>
              </a:lnSpc>
            </a:pPr>
            <a:r>
              <a:rPr lang="fr-CA" sz="1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Mobilisation de ressources et d'expertises</a:t>
            </a:r>
          </a:p>
        </p:txBody>
      </p:sp>
      <p:sp>
        <p:nvSpPr>
          <p:cNvPr id="114" name="Card 15">
            <a:extLst>
              <a:ext uri="{FF2B5EF4-FFF2-40B4-BE49-F238E27FC236}">
                <a16:creationId xmlns:a16="http://schemas.microsoft.com/office/drawing/2014/main" id="{DE85BB45-7CF8-55AF-58A5-76C917E02A2B}"/>
              </a:ext>
            </a:extLst>
          </p:cNvPr>
          <p:cNvSpPr/>
          <p:nvPr/>
        </p:nvSpPr>
        <p:spPr>
          <a:xfrm>
            <a:off x="618490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#15</a:t>
            </a:r>
          </a:p>
          <a:p>
            <a:pPr algn="l">
              <a:lnSpc>
                <a:spcPts val="1300"/>
              </a:lnSpc>
            </a:pPr>
            <a:r>
              <a:rPr lang="fr-CA" sz="1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Participation à des communautés de pratique</a:t>
            </a:r>
          </a:p>
        </p:txBody>
      </p:sp>
      <p:sp>
        <p:nvSpPr>
          <p:cNvPr id="115" name="Card 16">
            <a:extLst>
              <a:ext uri="{FF2B5EF4-FFF2-40B4-BE49-F238E27FC236}">
                <a16:creationId xmlns:a16="http://schemas.microsoft.com/office/drawing/2014/main" id="{8F08DF5B-E55D-9AA2-3DE5-FE84D5C00366}"/>
              </a:ext>
            </a:extLst>
          </p:cNvPr>
          <p:cNvSpPr/>
          <p:nvPr/>
        </p:nvSpPr>
        <p:spPr>
          <a:xfrm>
            <a:off x="9010650" y="4797425"/>
            <a:ext cx="2736850" cy="1108075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000" b="1" dirty="0">
                <a:solidFill>
                  <a:srgbClr val="E56A1E"/>
                </a:solidFill>
                <a:latin typeface="Calibri" panose="020F0502020204030204" pitchFamily="34" charset="0"/>
              </a:rPr>
              <a:t>#16</a:t>
            </a:r>
          </a:p>
          <a:p>
            <a:pPr algn="l">
              <a:lnSpc>
                <a:spcPts val="1500"/>
              </a:lnSpc>
            </a:pPr>
            <a:r>
              <a:rPr lang="fr-CA" sz="14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Gestion de projets pédagonumériques</a:t>
            </a:r>
          </a:p>
        </p:txBody>
      </p:sp>
      <p:sp>
        <p:nvSpPr>
          <p:cNvPr id="103" name="Card 04">
            <a:extLst>
              <a:ext uri="{FF2B5EF4-FFF2-40B4-BE49-F238E27FC236}">
                <a16:creationId xmlns:a16="http://schemas.microsoft.com/office/drawing/2014/main" id="{0555132D-EDBD-3743-D52A-6D119A5445CD}"/>
              </a:ext>
            </a:extLst>
          </p:cNvPr>
          <p:cNvSpPr/>
          <p:nvPr/>
        </p:nvSpPr>
        <p:spPr>
          <a:xfrm>
            <a:off x="370702" y="271849"/>
            <a:ext cx="11524735" cy="6371967"/>
          </a:xfrm>
          <a:prstGeom prst="roundRect">
            <a:avLst>
              <a:gd name="adj" fmla="val 10000"/>
            </a:avLst>
          </a:prstGeom>
          <a:solidFill>
            <a:srgbClr val="0D0D0D"/>
          </a:solidFill>
          <a:ln w="9525">
            <a:solidFill>
              <a:srgbClr val="2A2A2A"/>
            </a:solidFill>
            <a:round/>
          </a:ln>
        </p:spPr>
        <p:txBody>
          <a:bodyPr wrap="square" lIns="72000" tIns="54000" rIns="72000" bIns="54000" anchor="ctr" anchorCtr="0"/>
          <a:lstStyle/>
          <a:p>
            <a:pPr algn="l">
              <a:lnSpc>
                <a:spcPts val="1200"/>
              </a:lnSpc>
              <a:spcAft>
                <a:spcPts val="200"/>
              </a:spcAft>
            </a:pPr>
            <a:r>
              <a:rPr lang="fr-CA" sz="1600" b="1" dirty="0">
                <a:solidFill>
                  <a:srgbClr val="E56A1E"/>
                </a:solidFill>
                <a:latin typeface="Calibri" panose="020F0502020204030204" pitchFamily="34" charset="0"/>
              </a:rPr>
              <a:t>#04</a:t>
            </a:r>
          </a:p>
          <a:p>
            <a:pPr algn="l">
              <a:lnSpc>
                <a:spcPts val="1500"/>
              </a:lnSpc>
            </a:pPr>
            <a:r>
              <a:rPr lang="fr-CA" sz="28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Conception de formations</a:t>
            </a:r>
          </a:p>
        </p:txBody>
      </p:sp>
    </p:spTree>
    <p:extLst>
      <p:ext uri="{BB962C8B-B14F-4D97-AF65-F5344CB8AC3E}">
        <p14:creationId xmlns:p14="http://schemas.microsoft.com/office/powerpoint/2010/main" val="1570944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8BC33-2642-0AA6-CF42-7B43D9D46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15F8AD1-D9FD-4F3F-514E-E22521A8F9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60389" y="1103870"/>
            <a:ext cx="9695935" cy="4571999"/>
          </a:xfrm>
          <a:prstGeom prst="roundRect">
            <a:avLst>
              <a:gd name="adj" fmla="val 8334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E7F621C-EF23-2185-C5EE-85F31FE5169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33081" y="3055036"/>
            <a:ext cx="8511702" cy="1155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Le storytelling en conception pédagogique</a:t>
            </a:r>
          </a:p>
        </p:txBody>
      </p:sp>
    </p:spTree>
    <p:extLst>
      <p:ext uri="{BB962C8B-B14F-4D97-AF65-F5344CB8AC3E}">
        <p14:creationId xmlns:p14="http://schemas.microsoft.com/office/powerpoint/2010/main" val="38673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5430D-EEF4-6E12-6CFA-CCDD61C51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>
            <a:extLst>
              <a:ext uri="{FF2B5EF4-FFF2-40B4-BE49-F238E27FC236}">
                <a16:creationId xmlns:a16="http://schemas.microsoft.com/office/drawing/2014/main" id="{AC1BAEDD-1307-332F-519F-DCDF236BCE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2335" y="3919041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14F9FA8F-C2DE-D7CB-A3A4-90946D1B1C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26897" y="3945192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00" name="Card 01"/>
          <p:cNvSpPr/>
          <p:nvPr/>
        </p:nvSpPr>
        <p:spPr>
          <a:xfrm>
            <a:off x="232075" y="2612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spcAft>
                <a:spcPts val="50"/>
              </a:spcAft>
            </a:pPr>
            <a:r>
              <a:rPr lang="fr-CA" sz="1200" b="1" dirty="0">
                <a:solidFill>
                  <a:srgbClr val="E1712F"/>
                </a:solidFill>
                <a:latin typeface="Calibri"/>
              </a:rPr>
              <a:t>#01</a:t>
            </a:r>
          </a:p>
          <a:p>
            <a:pPr algn="l">
              <a:spcAft>
                <a:spcPts val="50"/>
              </a:spcAft>
            </a:pPr>
            <a:endParaRPr lang="fr-CA" sz="1200" b="1" dirty="0">
              <a:solidFill>
                <a:srgbClr val="E1712F"/>
              </a:solidFill>
              <a:latin typeface="Calibri"/>
            </a:endParaRPr>
          </a:p>
          <a:p>
            <a:pPr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Engagement émotionnel  </a:t>
            </a:r>
          </a:p>
          <a:p>
            <a:pPr algn="l"/>
            <a:r>
              <a:rPr lang="fr-CA" sz="1200" dirty="0">
                <a:solidFill>
                  <a:schemeClr val="bg1"/>
                </a:solidFill>
                <a:latin typeface="Aptos"/>
              </a:rPr>
              <a:t>Les histoires créent une connexion affective qui ancre l'apprentissage.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(Zak, 2015)</a:t>
            </a:r>
          </a:p>
        </p:txBody>
      </p:sp>
      <p:sp>
        <p:nvSpPr>
          <p:cNvPr id="201" name="Card 02"/>
          <p:cNvSpPr/>
          <p:nvPr/>
        </p:nvSpPr>
        <p:spPr>
          <a:xfrm>
            <a:off x="6096000" y="2612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2712F"/>
                </a:solidFill>
                <a:latin typeface="Calibri"/>
              </a:rPr>
              <a:t>#02</a:t>
            </a:r>
          </a:p>
          <a:p>
            <a:pPr algn="l">
              <a:lnSpc>
                <a:spcPts val="1150"/>
              </a:lnSpc>
            </a:pPr>
            <a:endParaRPr lang="fr-CA" sz="7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Contextualisation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Les concepts abstraits deviennent compréhensibles dans des situations narratives.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(Brown et al., 1989)</a:t>
            </a:r>
          </a:p>
        </p:txBody>
      </p:sp>
      <p:sp>
        <p:nvSpPr>
          <p:cNvPr id="202" name="Card 03"/>
          <p:cNvSpPr/>
          <p:nvPr/>
        </p:nvSpPr>
        <p:spPr>
          <a:xfrm>
            <a:off x="232075" y="15439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1712F"/>
                </a:solidFill>
                <a:latin typeface="Calibri"/>
              </a:rPr>
              <a:t>#03</a:t>
            </a:r>
          </a:p>
          <a:p>
            <a:pPr algn="l">
              <a:lnSpc>
                <a:spcPts val="1150"/>
              </a:lnSpc>
            </a:pPr>
            <a:endParaRPr lang="fr-CA" sz="16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Mémorisation améliorée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La structure narrative organise l'information en schémas rappelables.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</a:t>
            </a:r>
          </a:p>
          <a:p>
            <a:pPr algn="l">
              <a:lnSpc>
                <a:spcPts val="1150"/>
              </a:lnSpc>
            </a:pPr>
            <a:r>
              <a:rPr lang="fr-CA" sz="1100" i="1" dirty="0">
                <a:solidFill>
                  <a:srgbClr val="AAAAAA"/>
                </a:solidFill>
                <a:latin typeface="Aptos"/>
              </a:rPr>
              <a:t>(Schank &amp; Abelson, 1977)</a:t>
            </a:r>
          </a:p>
        </p:txBody>
      </p:sp>
      <p:sp>
        <p:nvSpPr>
          <p:cNvPr id="203" name="Card 04"/>
          <p:cNvSpPr/>
          <p:nvPr/>
        </p:nvSpPr>
        <p:spPr>
          <a:xfrm>
            <a:off x="6096000" y="15439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2712F"/>
                </a:solidFill>
                <a:latin typeface="Calibri"/>
              </a:rPr>
              <a:t>#04</a:t>
            </a:r>
          </a:p>
          <a:p>
            <a:pPr algn="l">
              <a:lnSpc>
                <a:spcPts val="1150"/>
              </a:lnSpc>
            </a:pPr>
            <a:endParaRPr lang="fr-CA" sz="16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Motivation intrinsèque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Le suspense narratif suscite la curiosité et pousse à progresser.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(Deci &amp; Ryan, 2000)</a:t>
            </a:r>
          </a:p>
        </p:txBody>
      </p:sp>
      <p:sp>
        <p:nvSpPr>
          <p:cNvPr id="204" name="Card 05"/>
          <p:cNvSpPr/>
          <p:nvPr/>
        </p:nvSpPr>
        <p:spPr>
          <a:xfrm>
            <a:off x="232075" y="28266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1712F"/>
                </a:solidFill>
                <a:latin typeface="Calibri"/>
              </a:rPr>
              <a:t>#05</a:t>
            </a:r>
          </a:p>
          <a:p>
            <a:pPr algn="l">
              <a:lnSpc>
                <a:spcPts val="1150"/>
              </a:lnSpc>
            </a:pPr>
            <a:endParaRPr lang="fr-CA" sz="16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Inclusivité et diversité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Des voix variées renforcent le sentiment d'appartenance.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(Gay, 2010)</a:t>
            </a:r>
          </a:p>
        </p:txBody>
      </p:sp>
      <p:sp>
        <p:nvSpPr>
          <p:cNvPr id="205" name="Card 06"/>
          <p:cNvSpPr/>
          <p:nvPr/>
        </p:nvSpPr>
        <p:spPr>
          <a:xfrm>
            <a:off x="6096000" y="28266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2712F"/>
                </a:solidFill>
                <a:latin typeface="Calibri"/>
              </a:rPr>
              <a:t>#06</a:t>
            </a:r>
          </a:p>
          <a:p>
            <a:pPr algn="l">
              <a:lnSpc>
                <a:spcPts val="1150"/>
              </a:lnSpc>
            </a:pPr>
            <a:endParaRPr lang="fr-CA" sz="16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Développement de l'empathie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Les récits entraînent à simuler l'expérience d'autrui.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 (Mar &amp; Oatley, 2008)</a:t>
            </a:r>
          </a:p>
        </p:txBody>
      </p:sp>
      <p:sp>
        <p:nvSpPr>
          <p:cNvPr id="206" name="Card 07"/>
          <p:cNvSpPr/>
          <p:nvPr/>
        </p:nvSpPr>
        <p:spPr>
          <a:xfrm>
            <a:off x="232075" y="41093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100" b="1" dirty="0">
                <a:solidFill>
                  <a:srgbClr val="E1712F"/>
                </a:solidFill>
                <a:latin typeface="Calibri"/>
              </a:rPr>
              <a:t>#07</a:t>
            </a:r>
          </a:p>
          <a:p>
            <a:pPr algn="l">
              <a:lnSpc>
                <a:spcPts val="1150"/>
              </a:lnSpc>
            </a:pPr>
            <a:endParaRPr lang="fr-CA" sz="14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4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Réduction charge cognitive</a:t>
            </a:r>
            <a:r>
              <a:rPr lang="fr-CA" sz="1100" dirty="0">
                <a:solidFill>
                  <a:schemeClr val="bg1"/>
                </a:solidFill>
                <a:latin typeface="Aptos"/>
              </a:rPr>
              <a:t> </a:t>
            </a:r>
          </a:p>
          <a:p>
            <a:pPr algn="l">
              <a:lnSpc>
                <a:spcPts val="1150"/>
              </a:lnSpc>
            </a:pPr>
            <a:r>
              <a:rPr lang="fr-CA" sz="1100" dirty="0">
                <a:solidFill>
                  <a:schemeClr val="bg1"/>
                </a:solidFill>
                <a:latin typeface="Aptos"/>
              </a:rPr>
              <a:t>La narration libère des ressources pour l'apprentissage profond.</a:t>
            </a:r>
            <a:r>
              <a:rPr lang="fr-CA" sz="1050" i="1" dirty="0">
                <a:solidFill>
                  <a:srgbClr val="AAAAAA"/>
                </a:solidFill>
                <a:latin typeface="Aptos"/>
              </a:rPr>
              <a:t> (Sweller, 1988)</a:t>
            </a:r>
          </a:p>
        </p:txBody>
      </p:sp>
      <p:sp>
        <p:nvSpPr>
          <p:cNvPr id="207" name="Card 08"/>
          <p:cNvSpPr/>
          <p:nvPr/>
        </p:nvSpPr>
        <p:spPr>
          <a:xfrm>
            <a:off x="6096000" y="41093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2712F"/>
                </a:solidFill>
                <a:latin typeface="Calibri"/>
              </a:rPr>
              <a:t>#08</a:t>
            </a:r>
          </a:p>
          <a:p>
            <a:pPr algn="l">
              <a:lnSpc>
                <a:spcPts val="1150"/>
              </a:lnSpc>
            </a:pPr>
            <a:endParaRPr lang="fr-CA" sz="16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Apprentissage social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Les personnages servent de modèles pour l'imitation cognitive.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(Bandura, 1977)</a:t>
            </a:r>
          </a:p>
        </p:txBody>
      </p:sp>
      <p:sp>
        <p:nvSpPr>
          <p:cNvPr id="208" name="Card 09"/>
          <p:cNvSpPr/>
          <p:nvPr/>
        </p:nvSpPr>
        <p:spPr>
          <a:xfrm>
            <a:off x="232075" y="53920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1712F"/>
                </a:solidFill>
                <a:latin typeface="Calibri"/>
              </a:rPr>
              <a:t>#09</a:t>
            </a:r>
          </a:p>
          <a:p>
            <a:pPr algn="l">
              <a:lnSpc>
                <a:spcPts val="1150"/>
              </a:lnSpc>
            </a:pPr>
            <a:endParaRPr lang="fr-CA" sz="16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Construction identitaire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Les histoires aident à construire une identité professionnelle. 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(McAdams, 1993)</a:t>
            </a:r>
          </a:p>
        </p:txBody>
      </p:sp>
      <p:sp>
        <p:nvSpPr>
          <p:cNvPr id="209" name="Card 10"/>
          <p:cNvSpPr/>
          <p:nvPr/>
        </p:nvSpPr>
        <p:spPr>
          <a:xfrm>
            <a:off x="6096000" y="5392019"/>
            <a:ext cx="5791200" cy="1219200"/>
          </a:xfrm>
          <a:prstGeom prst="roundRect">
            <a:avLst>
              <a:gd name="adj" fmla="val 8000"/>
            </a:avLst>
          </a:prstGeom>
          <a:solidFill>
            <a:srgbClr val="000000"/>
          </a:solidFill>
          <a:ln w="12700">
            <a:solidFill>
              <a:srgbClr val="3D3F4A"/>
            </a:solidFill>
          </a:ln>
        </p:spPr>
        <p:txBody>
          <a:bodyPr wrap="square" lIns="91440" tIns="54864" rIns="91440" bIns="45720" anchor="t"/>
          <a:lstStyle/>
          <a:p>
            <a:pPr algn="l">
              <a:lnSpc>
                <a:spcPts val="1050"/>
              </a:lnSpc>
              <a:spcAft>
                <a:spcPts val="50"/>
              </a:spcAft>
            </a:pPr>
            <a:r>
              <a:rPr lang="fr-CA" sz="1200" b="1" dirty="0">
                <a:solidFill>
                  <a:srgbClr val="E2712F"/>
                </a:solidFill>
                <a:latin typeface="Calibri"/>
              </a:rPr>
              <a:t>#10</a:t>
            </a:r>
          </a:p>
          <a:p>
            <a:pPr algn="l">
              <a:lnSpc>
                <a:spcPts val="1150"/>
              </a:lnSpc>
            </a:pPr>
            <a:endParaRPr lang="fr-CA" sz="1600" b="1" dirty="0">
              <a:gradFill flip="none" rotWithShape="1">
                <a:gsLst>
                  <a:gs pos="0">
                    <a:srgbClr val="2C7A92"/>
                  </a:gs>
                  <a:gs pos="18000">
                    <a:srgbClr val="4472C4">
                      <a:lumMod val="45000"/>
                      <a:lumOff val="55000"/>
                    </a:srgbClr>
                  </a:gs>
                  <a:gs pos="100000">
                    <a:srgbClr val="E56A1E"/>
                  </a:gs>
                </a:gsLst>
                <a:lin ang="0" scaled="1"/>
                <a:tileRect/>
              </a:gradFill>
              <a:latin typeface="Calibri"/>
              <a:ea typeface="Sora"/>
            </a:endParaRPr>
          </a:p>
          <a:p>
            <a:pPr algn="l">
              <a:lnSpc>
                <a:spcPts val="1150"/>
              </a:lnSpc>
            </a:pPr>
            <a:r>
              <a:rPr lang="fr-CA" sz="1600" b="1" dirty="0"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latin typeface="Calibri"/>
                <a:ea typeface="Sora"/>
              </a:rPr>
              <a:t>Cohérence et rétention</a:t>
            </a:r>
            <a:r>
              <a:rPr lang="fr-CA" sz="1200" dirty="0">
                <a:solidFill>
                  <a:schemeClr val="bg1"/>
                </a:solidFill>
                <a:latin typeface="Aptos"/>
              </a:rPr>
              <a:t> </a:t>
            </a:r>
          </a:p>
          <a:p>
            <a:pPr algn="l">
              <a:lnSpc>
                <a:spcPts val="1150"/>
              </a:lnSpc>
            </a:pPr>
            <a:r>
              <a:rPr lang="fr-CA" sz="1200" dirty="0">
                <a:solidFill>
                  <a:schemeClr val="bg1"/>
                </a:solidFill>
                <a:latin typeface="Aptos"/>
              </a:rPr>
              <a:t>La structure narrative forme un tout mémorable pour le rappel.</a:t>
            </a:r>
            <a:r>
              <a:rPr lang="fr-CA" sz="1100" i="1" dirty="0">
                <a:solidFill>
                  <a:srgbClr val="AAAAAA"/>
                </a:solidFill>
                <a:latin typeface="Aptos"/>
              </a:rPr>
              <a:t> (Bruner, 1990)</a:t>
            </a:r>
          </a:p>
        </p:txBody>
      </p:sp>
    </p:spTree>
    <p:extLst>
      <p:ext uri="{BB962C8B-B14F-4D97-AF65-F5344CB8AC3E}">
        <p14:creationId xmlns:p14="http://schemas.microsoft.com/office/powerpoint/2010/main" val="22322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79ED9-9A55-3BD2-01F1-74D2BD23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37722D8-C401-3509-0A65-ECAD3B1B3A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7516E7FC-6717-DC4F-9E44-20075555A1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1E34D94-8873-9525-5688-F2DE0CE367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2923C-27BC-3B17-0BB0-6797A4E2A69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154749" y="2559621"/>
            <a:ext cx="7541186" cy="15318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Les défis du storytelling : temps, coûts et complexité</a:t>
            </a:r>
          </a:p>
        </p:txBody>
      </p:sp>
    </p:spTree>
    <p:extLst>
      <p:ext uri="{BB962C8B-B14F-4D97-AF65-F5344CB8AC3E}">
        <p14:creationId xmlns:p14="http://schemas.microsoft.com/office/powerpoint/2010/main" val="42288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D00F7-932C-CC68-F20C-A311F32B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844AC21-8382-B256-CDDB-2ECF252716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451262" y="371061"/>
            <a:ext cx="11343061" cy="6162261"/>
          </a:xfrm>
          <a:prstGeom prst="roundRect">
            <a:avLst>
              <a:gd name="adj" fmla="val 4476"/>
            </a:avLst>
          </a:prstGeom>
          <a:solidFill>
            <a:srgbClr val="000000">
              <a:alpha val="74118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schemeClr val="tx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046516A2-3113-B3E0-478D-C6FD8C40A2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4260" y="4272228"/>
            <a:ext cx="2336222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C04F098A-0CBE-8DDB-83FD-8500CDD920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48822" y="4298379"/>
            <a:ext cx="2725427" cy="804815"/>
          </a:xfrm>
          <a:custGeom>
            <a:avLst/>
            <a:gdLst>
              <a:gd name="connsiteX0" fmla="*/ 0 w 2765547"/>
              <a:gd name="connsiteY0" fmla="*/ 0 h 1026018"/>
              <a:gd name="connsiteX1" fmla="*/ 2765547 w 2765547"/>
              <a:gd name="connsiteY1" fmla="*/ 0 h 1026018"/>
              <a:gd name="connsiteX2" fmla="*/ 2765547 w 2765547"/>
              <a:gd name="connsiteY2" fmla="*/ 1026018 h 1026018"/>
              <a:gd name="connsiteX3" fmla="*/ 0 w 2765547"/>
              <a:gd name="connsiteY3" fmla="*/ 1026018 h 1026018"/>
              <a:gd name="connsiteX4" fmla="*/ 0 w 2765547"/>
              <a:gd name="connsiteY4" fmla="*/ 0 h 102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47" h="1026018">
                <a:moveTo>
                  <a:pt x="0" y="0"/>
                </a:moveTo>
                <a:lnTo>
                  <a:pt x="2765547" y="0"/>
                </a:lnTo>
                <a:lnTo>
                  <a:pt x="2765547" y="1026018"/>
                </a:lnTo>
                <a:lnTo>
                  <a:pt x="0" y="102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+mj-lt"/>
              <a:buNone/>
              <a:tabLst/>
              <a:defRPr/>
            </a:pPr>
            <a:endParaRPr kumimoji="0" lang="fr-CA" sz="16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964CDC-F407-387E-0061-6D76C9ACB6B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72280" y="682120"/>
            <a:ext cx="8270790" cy="1356253"/>
          </a:xfrm>
        </p:spPr>
        <p:txBody>
          <a:bodyPr>
            <a:noAutofit/>
          </a:bodyPr>
          <a:lstStyle/>
          <a:p>
            <a:r>
              <a:rPr lang="fr-FR" sz="3200" b="1" spc="0" dirty="0">
                <a:ln>
                  <a:noFill/>
                </a:ln>
                <a:gradFill flip="none" rotWithShape="1">
                  <a:gsLst>
                    <a:gs pos="0">
                      <a:srgbClr val="2C7A92"/>
                    </a:gs>
                    <a:gs pos="18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E56A1E"/>
                    </a:gs>
                  </a:gsLst>
                  <a:lin ang="0" scaled="1"/>
                  <a:tileRect/>
                </a:gradFill>
                <a:effectLst/>
                <a:latin typeface="Calibri" panose="020F0502020204030204" pitchFamily="34" charset="0"/>
                <a:ea typeface="Sora" pitchFamily="34" charset="-122"/>
                <a:cs typeface="+mj-cs"/>
              </a:rPr>
              <a:t>Le CP se heurte à plusieurs obstacles majeurs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97F1ED-6AB7-5EE2-CE02-C73C3B49FFD3}"/>
              </a:ext>
            </a:extLst>
          </p:cNvPr>
          <p:cNvSpPr txBox="1"/>
          <p:nvPr/>
        </p:nvSpPr>
        <p:spPr>
          <a:xfrm>
            <a:off x="1672280" y="1931988"/>
            <a:ext cx="1001903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rgbClr val="E1712F"/>
                </a:solidFill>
                <a:latin typeface="Calibri"/>
                <a:cs typeface="Calibri"/>
              </a:rPr>
              <a:t>Transformer le contenu expert en récit</a:t>
            </a:r>
          </a:p>
          <a:p>
            <a:r>
              <a:rPr lang="fr-CA" dirty="0">
                <a:solidFill>
                  <a:schemeClr val="bg1"/>
                </a:solidFill>
                <a:latin typeface="Calibri"/>
                <a:cs typeface="Calibri"/>
              </a:rPr>
              <a:t>Rendre cohérent et engageant un document dense et académique.</a:t>
            </a:r>
          </a:p>
          <a:p>
            <a:endParaRPr lang="fr-CA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fr-CA" sz="2000" b="1" dirty="0">
                <a:solidFill>
                  <a:srgbClr val="E1712F"/>
                </a:solidFill>
                <a:latin typeface="Calibri"/>
                <a:cs typeface="Calibri"/>
              </a:rPr>
              <a:t>Créer des personnages crédibles</a:t>
            </a:r>
          </a:p>
          <a:p>
            <a:r>
              <a:rPr lang="fr-CA" dirty="0">
                <a:solidFill>
                  <a:schemeClr val="bg1"/>
                </a:solidFill>
                <a:latin typeface="Calibri"/>
                <a:cs typeface="Calibri"/>
              </a:rPr>
              <a:t>Développer des identités diversifiées, réalistes et représentatives.</a:t>
            </a:r>
          </a:p>
          <a:p>
            <a:endParaRPr lang="fr-CA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fr-CA" sz="2000" b="1" dirty="0">
                <a:solidFill>
                  <a:srgbClr val="E1712F"/>
                </a:solidFill>
                <a:latin typeface="Calibri"/>
                <a:cs typeface="Calibri"/>
              </a:rPr>
              <a:t>Maintenir la cohérence narrative</a:t>
            </a:r>
          </a:p>
          <a:p>
            <a:r>
              <a:rPr lang="fr-CA" dirty="0">
                <a:solidFill>
                  <a:schemeClr val="bg1"/>
                </a:solidFill>
                <a:latin typeface="Calibri"/>
                <a:cs typeface="Calibri"/>
              </a:rPr>
              <a:t>Assurer la continuité émotionnelle et logique sur l'ensemble du parcours.</a:t>
            </a:r>
          </a:p>
          <a:p>
            <a:endParaRPr lang="fr-CA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fr-CA" sz="2000" b="1" dirty="0">
                <a:solidFill>
                  <a:srgbClr val="E1712F"/>
                </a:solidFill>
                <a:latin typeface="Calibri"/>
                <a:cs typeface="Calibri"/>
              </a:rPr>
              <a:t>Produire les médias</a:t>
            </a:r>
          </a:p>
          <a:p>
            <a:r>
              <a:rPr lang="fr-CA" dirty="0">
                <a:solidFill>
                  <a:schemeClr val="bg1"/>
                </a:solidFill>
                <a:latin typeface="Calibri"/>
                <a:cs typeface="Calibri"/>
              </a:rPr>
              <a:t>Images, vidéos, audio :  illustrer les histoires sans budget de production élevé</a:t>
            </a:r>
            <a:r>
              <a:rPr lang="fr-CA" sz="1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7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CC341B-A05A-2F47-874B-8215E0B025B2}">
  <we:reference id="WA200010001" version="1.0.0.1" store="Omex" storeType="OMEX"/>
  <we:alternateReferences>
    <we:reference id="WA200010001" version="1.0.0.1" store="WA200010001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774</Words>
  <Application>Microsoft Macintosh PowerPoint</Application>
  <PresentationFormat>Grand écran</PresentationFormat>
  <Paragraphs>169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Aptos</vt:lpstr>
      <vt:lpstr>Arial</vt:lpstr>
      <vt:lpstr>Calibri</vt:lpstr>
      <vt:lpstr>Helvetica</vt:lpstr>
      <vt:lpstr>Inter</vt:lpstr>
      <vt:lpstr>Inter Bold</vt:lpstr>
      <vt:lpstr>Inter Medium</vt:lpstr>
      <vt:lpstr>Raleway</vt:lpstr>
      <vt:lpstr>Sora</vt:lpstr>
      <vt:lpstr>Wingdings 2</vt:lpstr>
      <vt:lpstr>Frame</vt:lpstr>
      <vt:lpstr>Présentation PowerPoint</vt:lpstr>
      <vt:lpstr>Plan de formation</vt:lpstr>
      <vt:lpstr>Avant de commencer</vt:lpstr>
      <vt:lpstr>Le rôle multidimensionnel du CP</vt:lpstr>
      <vt:lpstr>Le rôle multidimensionnel du CP</vt:lpstr>
      <vt:lpstr>Présentation PowerPoint</vt:lpstr>
      <vt:lpstr>Présentation PowerPoint</vt:lpstr>
      <vt:lpstr>Les défis du storytelling : temps, coûts et complexité</vt:lpstr>
      <vt:lpstr>Le CP se heurte à plusieurs obstacles majeurs :</vt:lpstr>
      <vt:lpstr>Présentation PowerPoint</vt:lpstr>
      <vt:lpstr>L'IA : une réponse aux défis de la création narrative</vt:lpstr>
      <vt:lpstr>Transformer un contenu d'expert en expérience d'apprentissage avec l'IA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Hamid Saffari</dc:creator>
  <cp:lastModifiedBy>Hamid Saffari</cp:lastModifiedBy>
  <cp:revision>4</cp:revision>
  <dcterms:created xsi:type="dcterms:W3CDTF">2026-03-15T23:15:44Z</dcterms:created>
  <dcterms:modified xsi:type="dcterms:W3CDTF">2026-03-18T16:35:15Z</dcterms:modified>
</cp:coreProperties>
</file>