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 userDrawn="1">
          <p15:clr>
            <a:srgbClr val="A4A3A4"/>
          </p15:clr>
        </p15:guide>
        <p15:guide id="2" pos="38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693E7C-6299-424C-9FD3-688268174F59}" v="2" dt="2024-07-10T13:49:08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94"/>
  </p:normalViewPr>
  <p:slideViewPr>
    <p:cSldViewPr>
      <p:cViewPr>
        <p:scale>
          <a:sx n="125" d="100"/>
          <a:sy n="125" d="100"/>
        </p:scale>
        <p:origin x="780" y="-2592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tance Denis" userId="6988e1fa-1555-4794-8b9b-741469a59f6e" providerId="ADAL" clId="{61693E7C-6299-424C-9FD3-688268174F59}"/>
    <pc:docChg chg="undo custSel modSld">
      <pc:chgData name="Constance Denis" userId="6988e1fa-1555-4794-8b9b-741469a59f6e" providerId="ADAL" clId="{61693E7C-6299-424C-9FD3-688268174F59}" dt="2024-07-10T13:52:48.893" v="308" actId="20577"/>
      <pc:docMkLst>
        <pc:docMk/>
      </pc:docMkLst>
      <pc:sldChg chg="modSp mod">
        <pc:chgData name="Constance Denis" userId="6988e1fa-1555-4794-8b9b-741469a59f6e" providerId="ADAL" clId="{61693E7C-6299-424C-9FD3-688268174F59}" dt="2024-07-10T13:52:48.893" v="308" actId="20577"/>
        <pc:sldMkLst>
          <pc:docMk/>
          <pc:sldMk cId="2652657754" sldId="256"/>
        </pc:sldMkLst>
        <pc:spChg chg="mod ord">
          <ac:chgData name="Constance Denis" userId="6988e1fa-1555-4794-8b9b-741469a59f6e" providerId="ADAL" clId="{61693E7C-6299-424C-9FD3-688268174F59}" dt="2024-07-10T13:47:54.103" v="247" actId="20577"/>
          <ac:spMkLst>
            <pc:docMk/>
            <pc:sldMk cId="2652657754" sldId="256"/>
            <ac:spMk id="51" creationId="{5BB821C2-1A50-FF47-07D2-614DE7EFA344}"/>
          </ac:spMkLst>
        </pc:spChg>
        <pc:spChg chg="mod">
          <ac:chgData name="Constance Denis" userId="6988e1fa-1555-4794-8b9b-741469a59f6e" providerId="ADAL" clId="{61693E7C-6299-424C-9FD3-688268174F59}" dt="2024-07-10T13:52:48.893" v="308" actId="20577"/>
          <ac:spMkLst>
            <pc:docMk/>
            <pc:sldMk cId="2652657754" sldId="256"/>
            <ac:spMk id="52" creationId="{417C22DF-411E-C143-5CC2-47F524CF80B3}"/>
          </ac:spMkLst>
        </pc:spChg>
        <pc:spChg chg="mod">
          <ac:chgData name="Constance Denis" userId="6988e1fa-1555-4794-8b9b-741469a59f6e" providerId="ADAL" clId="{61693E7C-6299-424C-9FD3-688268174F59}" dt="2024-07-10T13:52:21.257" v="292" actId="20577"/>
          <ac:spMkLst>
            <pc:docMk/>
            <pc:sldMk cId="2652657754" sldId="256"/>
            <ac:spMk id="55" creationId="{F817D8FB-3969-FC3B-E120-9BDAB485F77E}"/>
          </ac:spMkLst>
        </pc:spChg>
        <pc:spChg chg="mod">
          <ac:chgData name="Constance Denis" userId="6988e1fa-1555-4794-8b9b-741469a59f6e" providerId="ADAL" clId="{61693E7C-6299-424C-9FD3-688268174F59}" dt="2024-07-10T13:49:01.157" v="274" actId="3626"/>
          <ac:spMkLst>
            <pc:docMk/>
            <pc:sldMk cId="2652657754" sldId="256"/>
            <ac:spMk id="56" creationId="{0072D7A4-4A86-F529-0A20-ED17079F3876}"/>
          </ac:spMkLst>
        </pc:spChg>
        <pc:spChg chg="mod">
          <ac:chgData name="Constance Denis" userId="6988e1fa-1555-4794-8b9b-741469a59f6e" providerId="ADAL" clId="{61693E7C-6299-424C-9FD3-688268174F59}" dt="2024-07-10T13:37:31.524" v="214" actId="20577"/>
          <ac:spMkLst>
            <pc:docMk/>
            <pc:sldMk cId="2652657754" sldId="256"/>
            <ac:spMk id="57" creationId="{38254472-128A-4A56-7754-0E7500E19660}"/>
          </ac:spMkLst>
        </pc:spChg>
        <pc:spChg chg="mod">
          <ac:chgData name="Constance Denis" userId="6988e1fa-1555-4794-8b9b-741469a59f6e" providerId="ADAL" clId="{61693E7C-6299-424C-9FD3-688268174F59}" dt="2024-07-10T13:36:48.562" v="139" actId="20577"/>
          <ac:spMkLst>
            <pc:docMk/>
            <pc:sldMk cId="2652657754" sldId="256"/>
            <ac:spMk id="58" creationId="{5AFD327C-4A4C-1FE8-58D0-9A315F710C4A}"/>
          </ac:spMkLst>
        </pc:spChg>
        <pc:spChg chg="mod">
          <ac:chgData name="Constance Denis" userId="6988e1fa-1555-4794-8b9b-741469a59f6e" providerId="ADAL" clId="{61693E7C-6299-424C-9FD3-688268174F59}" dt="2024-07-10T13:35:00.522" v="63" actId="20577"/>
          <ac:spMkLst>
            <pc:docMk/>
            <pc:sldMk cId="2652657754" sldId="256"/>
            <ac:spMk id="59" creationId="{78B054A2-AE19-F908-853C-3CD08161651A}"/>
          </ac:spMkLst>
        </pc:spChg>
        <pc:spChg chg="mod">
          <ac:chgData name="Constance Denis" userId="6988e1fa-1555-4794-8b9b-741469a59f6e" providerId="ADAL" clId="{61693E7C-6299-424C-9FD3-688268174F59}" dt="2024-07-10T13:36:54.053" v="144" actId="20577"/>
          <ac:spMkLst>
            <pc:docMk/>
            <pc:sldMk cId="2652657754" sldId="256"/>
            <ac:spMk id="60" creationId="{D15942F9-5EA4-0FF9-FE42-6B732D9F6B1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7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hyperlink" Target="https://methodkit.com/" TargetMode="External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2024-07-10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7363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77">
          <p15:clr>
            <a:srgbClr val="FBAE40"/>
          </p15:clr>
        </p15:guide>
        <p15:guide id="2" pos="38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2024-07-10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841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2024-07-10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497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2024-07-10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2647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77">
          <p15:clr>
            <a:srgbClr val="FBAE40"/>
          </p15:clr>
        </p15:guide>
        <p15:guide id="2" pos="38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éation de proj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raphique 61" descr="Playbook contour">
            <a:extLst>
              <a:ext uri="{FF2B5EF4-FFF2-40B4-BE49-F238E27FC236}">
                <a16:creationId xmlns:a16="http://schemas.microsoft.com/office/drawing/2014/main" id="{AE3C1205-84BE-EC0A-4F6B-0E6382DFCC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8000" y="2045377"/>
            <a:ext cx="540000" cy="540000"/>
          </a:xfrm>
          <a:prstGeom prst="rect">
            <a:avLst/>
          </a:prstGeom>
        </p:spPr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6D552E6-E8D7-B461-2112-E3AEFB4B73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25387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Quelles sont les grandes étapes et l’échéancier?</a:t>
            </a:r>
          </a:p>
        </p:txBody>
      </p:sp>
      <p:pic>
        <p:nvPicPr>
          <p:cNvPr id="9" name="Graphique 8" descr="Gantt Chart contour">
            <a:extLst>
              <a:ext uri="{FF2B5EF4-FFF2-40B4-BE49-F238E27FC236}">
                <a16:creationId xmlns:a16="http://schemas.microsoft.com/office/drawing/2014/main" id="{6EBB0962-34D0-D27B-BFA0-27EA0C8C7B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5387" y="7450588"/>
            <a:ext cx="720000" cy="720000"/>
          </a:xfrm>
          <a:prstGeom prst="rect">
            <a:avLst/>
          </a:prstGeom>
        </p:spPr>
      </p:pic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A2053D6E-4AB2-7DFC-440D-71778D9E5F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25387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r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marL="0" marR="0" lvl="0" indent="0" algn="l" defTabSz="12178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dirty="0"/>
              <a:t>Quels sont les rôles et responsabilités des personnes impliquées?</a:t>
            </a:r>
          </a:p>
        </p:txBody>
      </p:sp>
      <p:pic>
        <p:nvPicPr>
          <p:cNvPr id="13" name="Graphique 12" descr="Lightbulb and pencil contour">
            <a:extLst>
              <a:ext uri="{FF2B5EF4-FFF2-40B4-BE49-F238E27FC236}">
                <a16:creationId xmlns:a16="http://schemas.microsoft.com/office/drawing/2014/main" id="{EB2A7B03-7DB7-ECD1-C281-4AD076C9343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6768000" y="792000"/>
            <a:ext cx="540000" cy="540000"/>
          </a:xfrm>
          <a:prstGeom prst="rect">
            <a:avLst/>
          </a:prstGeom>
        </p:spPr>
      </p:pic>
      <p:pic>
        <p:nvPicPr>
          <p:cNvPr id="15" name="Graphique 14" descr="Target Audience contour">
            <a:extLst>
              <a:ext uri="{FF2B5EF4-FFF2-40B4-BE49-F238E27FC236}">
                <a16:creationId xmlns:a16="http://schemas.microsoft.com/office/drawing/2014/main" id="{7B65389D-A01F-8087-7077-E9CF1B490E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685387" y="5612062"/>
            <a:ext cx="720000" cy="720000"/>
          </a:xfrm>
          <a:prstGeom prst="rect">
            <a:avLst/>
          </a:prstGeom>
        </p:spPr>
      </p:pic>
      <p:pic>
        <p:nvPicPr>
          <p:cNvPr id="17" name="Graphique 16" descr="CheckList contour">
            <a:extLst>
              <a:ext uri="{FF2B5EF4-FFF2-40B4-BE49-F238E27FC236}">
                <a16:creationId xmlns:a16="http://schemas.microsoft.com/office/drawing/2014/main" id="{D5EC1A25-57BA-EBA4-F65C-359C66F1E2C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85387" y="3780000"/>
            <a:ext cx="720000" cy="720000"/>
          </a:xfrm>
          <a:prstGeom prst="rect">
            <a:avLst/>
          </a:prstGeom>
        </p:spPr>
      </p:pic>
      <p:sp>
        <p:nvSpPr>
          <p:cNvPr id="18" name="Espace réservé du texte 6">
            <a:extLst>
              <a:ext uri="{FF2B5EF4-FFF2-40B4-BE49-F238E27FC236}">
                <a16:creationId xmlns:a16="http://schemas.microsoft.com/office/drawing/2014/main" id="{83A6102E-E7AB-7829-15F6-0EE4613A7C5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25387" y="3240000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objectifs et les résultats tangibles attendus?</a:t>
            </a:r>
          </a:p>
        </p:txBody>
      </p:sp>
      <p:sp>
        <p:nvSpPr>
          <p:cNvPr id="63" name="Espace réservé du texte 6">
            <a:extLst>
              <a:ext uri="{FF2B5EF4-FFF2-40B4-BE49-F238E27FC236}">
                <a16:creationId xmlns:a16="http://schemas.microsoft.com/office/drawing/2014/main" id="{D3D2A222-9ED4-002D-461F-E3EAF0EB0E9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0630" y="1298885"/>
            <a:ext cx="2160000" cy="324301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r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Montant ($)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AA28D643-7112-51F8-34B6-B360BA023D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9650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moyens pour faire connaître le projet?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6DE0CD3B-3DE3-CB8A-84A2-5ECA9DF8FEC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9650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obstacles potentiels?</a:t>
            </a:r>
          </a:p>
        </p:txBody>
      </p:sp>
      <p:sp>
        <p:nvSpPr>
          <p:cNvPr id="24" name="Espace réservé du texte 6">
            <a:extLst>
              <a:ext uri="{FF2B5EF4-FFF2-40B4-BE49-F238E27FC236}">
                <a16:creationId xmlns:a16="http://schemas.microsoft.com/office/drawing/2014/main" id="{61C53556-8A78-B6CC-2696-A1DFCA8E2C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9650" y="3240000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 est la vision stratégique?</a:t>
            </a:r>
          </a:p>
        </p:txBody>
      </p:sp>
      <p:pic>
        <p:nvPicPr>
          <p:cNvPr id="28" name="Graphique 27" descr="Megaphone contour">
            <a:extLst>
              <a:ext uri="{FF2B5EF4-FFF2-40B4-BE49-F238E27FC236}">
                <a16:creationId xmlns:a16="http://schemas.microsoft.com/office/drawing/2014/main" id="{ED512758-D188-97C0-0195-99E0EB54852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29650" y="7450588"/>
            <a:ext cx="720000" cy="720000"/>
          </a:xfrm>
          <a:prstGeom prst="rect">
            <a:avLst/>
          </a:prstGeom>
        </p:spPr>
      </p:pic>
      <p:pic>
        <p:nvPicPr>
          <p:cNvPr id="30" name="Graphique 29" descr="Compass contour">
            <a:extLst>
              <a:ext uri="{FF2B5EF4-FFF2-40B4-BE49-F238E27FC236}">
                <a16:creationId xmlns:a16="http://schemas.microsoft.com/office/drawing/2014/main" id="{3A8CF36A-29B9-1DB7-BEA2-E4543DA4E2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29650" y="3780000"/>
            <a:ext cx="720000" cy="720000"/>
          </a:xfrm>
          <a:prstGeom prst="rect">
            <a:avLst/>
          </a:prstGeom>
        </p:spPr>
      </p:pic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6DACB972-5D46-DB96-18BF-B53D4773AA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3185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Comment la solution crée-t-elle une valeur ajoutée?</a:t>
            </a:r>
          </a:p>
        </p:txBody>
      </p:sp>
      <p:sp>
        <p:nvSpPr>
          <p:cNvPr id="32" name="Espace réservé du texte 6">
            <a:extLst>
              <a:ext uri="{FF2B5EF4-FFF2-40B4-BE49-F238E27FC236}">
                <a16:creationId xmlns:a16="http://schemas.microsoft.com/office/drawing/2014/main" id="{4C180C79-A084-CF92-DDE0-D017CD5E3A4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3185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Quelles sont les ressources numériques nécessaires?</a:t>
            </a:r>
          </a:p>
        </p:txBody>
      </p:sp>
      <p:sp>
        <p:nvSpPr>
          <p:cNvPr id="50" name="Espace réservé du texte 6">
            <a:extLst>
              <a:ext uri="{FF2B5EF4-FFF2-40B4-BE49-F238E27FC236}">
                <a16:creationId xmlns:a16="http://schemas.microsoft.com/office/drawing/2014/main" id="{AD5E9131-B27B-5365-6AEC-B67831F583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45153" y="1805034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problème à résoudre?</a:t>
            </a:r>
          </a:p>
        </p:txBody>
      </p:sp>
      <p:pic>
        <p:nvPicPr>
          <p:cNvPr id="34" name="Graphique 33" descr="Comment Heart contour">
            <a:extLst>
              <a:ext uri="{FF2B5EF4-FFF2-40B4-BE49-F238E27FC236}">
                <a16:creationId xmlns:a16="http://schemas.microsoft.com/office/drawing/2014/main" id="{4E8E1FC5-A3B6-1B6C-F33E-63D2924CA10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773185" y="7450588"/>
            <a:ext cx="720000" cy="720000"/>
          </a:xfrm>
          <a:prstGeom prst="rect">
            <a:avLst/>
          </a:prstGeom>
        </p:spPr>
      </p:pic>
      <p:pic>
        <p:nvPicPr>
          <p:cNvPr id="36" name="Graphique 35" descr="Blockchain contour">
            <a:extLst>
              <a:ext uri="{FF2B5EF4-FFF2-40B4-BE49-F238E27FC236}">
                <a16:creationId xmlns:a16="http://schemas.microsoft.com/office/drawing/2014/main" id="{EE67914A-E7D8-C054-155B-60CCD0FE4F4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773185" y="5612062"/>
            <a:ext cx="720000" cy="720000"/>
          </a:xfrm>
          <a:prstGeom prst="rect">
            <a:avLst/>
          </a:prstGeom>
        </p:spPr>
      </p:pic>
      <p:pic>
        <p:nvPicPr>
          <p:cNvPr id="38" name="Graphique 37" descr="Lost contour">
            <a:extLst>
              <a:ext uri="{FF2B5EF4-FFF2-40B4-BE49-F238E27FC236}">
                <a16:creationId xmlns:a16="http://schemas.microsoft.com/office/drawing/2014/main" id="{F1139860-7891-C84A-025C-80569CB14ED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729650" y="5612062"/>
            <a:ext cx="720000" cy="720000"/>
          </a:xfrm>
          <a:prstGeom prst="rect">
            <a:avLst/>
          </a:prstGeom>
        </p:spPr>
      </p:pic>
      <p:sp>
        <p:nvSpPr>
          <p:cNvPr id="39" name="Espace réservé du texte 6">
            <a:extLst>
              <a:ext uri="{FF2B5EF4-FFF2-40B4-BE49-F238E27FC236}">
                <a16:creationId xmlns:a16="http://schemas.microsoft.com/office/drawing/2014/main" id="{00E5907A-64CF-9DDD-21B2-B6D18B1916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185" y="3243005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marL="0" marR="0" lvl="0" indent="0" algn="l" defTabSz="12178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dirty="0"/>
              <a:t>Quelle est la cible principale? À qui est destinée la solution?</a:t>
            </a:r>
          </a:p>
        </p:txBody>
      </p:sp>
      <p:sp>
        <p:nvSpPr>
          <p:cNvPr id="40" name="Espace réservé du texte 6">
            <a:extLst>
              <a:ext uri="{FF2B5EF4-FFF2-40B4-BE49-F238E27FC236}">
                <a16:creationId xmlns:a16="http://schemas.microsoft.com/office/drawing/2014/main" id="{68DF51CF-5D79-DE95-A6EF-B276D410643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09650" y="54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nom du projet?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7DD4C0CA-FFB9-5D12-A573-ED9F4AD8719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308032" y="1298889"/>
            <a:ext cx="2160000" cy="324301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r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fld id="{ACC5FB12-916D-3F48-92FD-73AFA85D8C60}" type="datetime1">
              <a:rPr lang="fr-CA" smtClean="0"/>
              <a:t>2023-11-17</a:t>
            </a:fld>
            <a:endParaRPr lang="fr-CA" dirty="0"/>
          </a:p>
        </p:txBody>
      </p:sp>
      <p:pic>
        <p:nvPicPr>
          <p:cNvPr id="42" name="Graphique 41" descr="Label contour">
            <a:extLst>
              <a:ext uri="{FF2B5EF4-FFF2-40B4-BE49-F238E27FC236}">
                <a16:creationId xmlns:a16="http://schemas.microsoft.com/office/drawing/2014/main" id="{A33AEA07-6628-19B3-3579-49D9E3361D1E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728000" y="792000"/>
            <a:ext cx="540000" cy="540000"/>
          </a:xfrm>
          <a:prstGeom prst="rect">
            <a:avLst/>
          </a:prstGeom>
        </p:spPr>
      </p:pic>
      <p:pic>
        <p:nvPicPr>
          <p:cNvPr id="44" name="Graphique 43" descr="Employee badge contour">
            <a:extLst>
              <a:ext uri="{FF2B5EF4-FFF2-40B4-BE49-F238E27FC236}">
                <a16:creationId xmlns:a16="http://schemas.microsoft.com/office/drawing/2014/main" id="{485798CC-0909-CE7D-6397-21B038D89092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773185" y="3780000"/>
            <a:ext cx="720000" cy="720000"/>
          </a:xfrm>
          <a:prstGeom prst="rect">
            <a:avLst/>
          </a:prstGeom>
        </p:spPr>
      </p:pic>
      <p:sp>
        <p:nvSpPr>
          <p:cNvPr id="45" name="Espace réservé du texte 6">
            <a:extLst>
              <a:ext uri="{FF2B5EF4-FFF2-40B4-BE49-F238E27FC236}">
                <a16:creationId xmlns:a16="http://schemas.microsoft.com/office/drawing/2014/main" id="{FBDFAFCE-5336-5BBD-9CCB-4CB3E4E3A1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09650" y="180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contexte?</a:t>
            </a:r>
          </a:p>
        </p:txBody>
      </p:sp>
      <p:pic>
        <p:nvPicPr>
          <p:cNvPr id="60" name="Graphique 59" descr="Badge Question Mark contour">
            <a:extLst>
              <a:ext uri="{FF2B5EF4-FFF2-40B4-BE49-F238E27FC236}">
                <a16:creationId xmlns:a16="http://schemas.microsoft.com/office/drawing/2014/main" id="{BD9E2208-5D70-AB7B-6831-77693111E12F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728000" y="2056429"/>
            <a:ext cx="540000" cy="540000"/>
          </a:xfrm>
          <a:prstGeom prst="rect">
            <a:avLst/>
          </a:prstGeom>
        </p:spPr>
      </p:pic>
      <p:sp>
        <p:nvSpPr>
          <p:cNvPr id="49" name="Espace réservé du texte 6">
            <a:extLst>
              <a:ext uri="{FF2B5EF4-FFF2-40B4-BE49-F238E27FC236}">
                <a16:creationId xmlns:a16="http://schemas.microsoft.com/office/drawing/2014/main" id="{6D67BF0E-7E90-DF16-09BC-C5C7092F698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345153" y="54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 est l’idée initiale?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86C08C86-8E0C-6522-D21A-1B7B69F18B77}"/>
              </a:ext>
            </a:extLst>
          </p:cNvPr>
          <p:cNvSpPr txBox="1">
            <a:spLocks/>
          </p:cNvSpPr>
          <p:nvPr userDrawn="1"/>
        </p:nvSpPr>
        <p:spPr>
          <a:xfrm>
            <a:off x="513185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>
                <a:solidFill>
                  <a:schemeClr val="bg1"/>
                </a:solidFill>
                <a:latin typeface="+mj-lt"/>
              </a:rPr>
              <a:t>Public cible</a:t>
            </a:r>
            <a:endParaRPr lang="fr-CA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2204109B-6AD8-4F91-27DC-7FE234D38FFF}"/>
              </a:ext>
            </a:extLst>
          </p:cNvPr>
          <p:cNvSpPr txBox="1"/>
          <p:nvPr userDrawn="1"/>
        </p:nvSpPr>
        <p:spPr>
          <a:xfrm>
            <a:off x="509588" y="8533392"/>
            <a:ext cx="11160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800" dirty="0"/>
              <a:t>Inspiré du modèle </a:t>
            </a:r>
            <a:r>
              <a:rPr lang="fr-CA" sz="800" i="1" dirty="0"/>
              <a:t>Project Canvas</a:t>
            </a:r>
            <a:r>
              <a:rPr lang="fr-CA" sz="800" i="0" dirty="0"/>
              <a:t> par</a:t>
            </a:r>
            <a:r>
              <a:rPr lang="fr-CA" sz="800" dirty="0"/>
              <a:t> </a:t>
            </a:r>
            <a:r>
              <a:rPr lang="fr-CA" sz="800" dirty="0" err="1">
                <a:solidFill>
                  <a:schemeClr val="accent2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MethodKit</a:t>
            </a:r>
            <a:endParaRPr lang="fr-CA" sz="800" dirty="0">
              <a:solidFill>
                <a:schemeClr val="accent2"/>
              </a:solidFill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D144DD63-A903-9670-5F69-082006D28EB0}"/>
              </a:ext>
            </a:extLst>
          </p:cNvPr>
          <p:cNvSpPr txBox="1">
            <a:spLocks/>
          </p:cNvSpPr>
          <p:nvPr userDrawn="1"/>
        </p:nvSpPr>
        <p:spPr>
          <a:xfrm>
            <a:off x="4469650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Vision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C8776B7D-4A75-F929-A3D4-12B3EC35A149}"/>
              </a:ext>
            </a:extLst>
          </p:cNvPr>
          <p:cNvSpPr txBox="1">
            <a:spLocks/>
          </p:cNvSpPr>
          <p:nvPr userDrawn="1"/>
        </p:nvSpPr>
        <p:spPr>
          <a:xfrm>
            <a:off x="8425387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Objectifs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46D93C13-FFA8-6AE3-79A9-D811F159F818}"/>
              </a:ext>
            </a:extLst>
          </p:cNvPr>
          <p:cNvSpPr txBox="1">
            <a:spLocks/>
          </p:cNvSpPr>
          <p:nvPr userDrawn="1"/>
        </p:nvSpPr>
        <p:spPr>
          <a:xfrm>
            <a:off x="513185" y="4892818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Ressources numériques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EBE96521-7898-BD22-71D0-886217C784CA}"/>
              </a:ext>
            </a:extLst>
          </p:cNvPr>
          <p:cNvSpPr txBox="1">
            <a:spLocks/>
          </p:cNvSpPr>
          <p:nvPr userDrawn="1"/>
        </p:nvSpPr>
        <p:spPr>
          <a:xfrm>
            <a:off x="4469650" y="4892818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Obstacles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E871E66-79F1-81F1-8737-C7E32A4E7E55}"/>
              </a:ext>
            </a:extLst>
          </p:cNvPr>
          <p:cNvSpPr txBox="1">
            <a:spLocks/>
          </p:cNvSpPr>
          <p:nvPr userDrawn="1"/>
        </p:nvSpPr>
        <p:spPr>
          <a:xfrm>
            <a:off x="8425387" y="4895707"/>
            <a:ext cx="3240000" cy="24622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000" b="1" dirty="0">
                <a:solidFill>
                  <a:schemeClr val="bg1"/>
                </a:solidFill>
                <a:latin typeface="+mj-lt"/>
              </a:rPr>
              <a:t>Ressources humaines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D1C9C999-EBC7-281A-55BF-CBFC689B7AA7}"/>
              </a:ext>
            </a:extLst>
          </p:cNvPr>
          <p:cNvSpPr txBox="1">
            <a:spLocks/>
          </p:cNvSpPr>
          <p:nvPr userDrawn="1"/>
        </p:nvSpPr>
        <p:spPr>
          <a:xfrm>
            <a:off x="513185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Valeur ajoutée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61275FB4-A588-1AC3-64B4-59B7709CEF0E}"/>
              </a:ext>
            </a:extLst>
          </p:cNvPr>
          <p:cNvSpPr txBox="1">
            <a:spLocks/>
          </p:cNvSpPr>
          <p:nvPr userDrawn="1"/>
        </p:nvSpPr>
        <p:spPr>
          <a:xfrm>
            <a:off x="4469650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Rayonnement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7FB5F09F-D4C3-362C-410B-EB4526D9C4C4}"/>
              </a:ext>
            </a:extLst>
          </p:cNvPr>
          <p:cNvSpPr txBox="1">
            <a:spLocks/>
          </p:cNvSpPr>
          <p:nvPr userDrawn="1"/>
        </p:nvSpPr>
        <p:spPr>
          <a:xfrm>
            <a:off x="8425387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Échéancier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4AEAE50C-AC04-447A-72E2-992F6423EBC1}"/>
              </a:ext>
            </a:extLst>
          </p:cNvPr>
          <p:cNvSpPr txBox="1">
            <a:spLocks/>
          </p:cNvSpPr>
          <p:nvPr userDrawn="1"/>
        </p:nvSpPr>
        <p:spPr>
          <a:xfrm>
            <a:off x="2309650" y="54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Identité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EB50FA51-67FB-5F54-D21F-AFA6233D136C}"/>
              </a:ext>
            </a:extLst>
          </p:cNvPr>
          <p:cNvSpPr txBox="1">
            <a:spLocks/>
          </p:cNvSpPr>
          <p:nvPr userDrawn="1"/>
        </p:nvSpPr>
        <p:spPr>
          <a:xfrm>
            <a:off x="7349713" y="54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Idée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D354F2F0-6669-5556-9EF4-53E65E92DD76}"/>
              </a:ext>
            </a:extLst>
          </p:cNvPr>
          <p:cNvSpPr txBox="1">
            <a:spLocks/>
          </p:cNvSpPr>
          <p:nvPr userDrawn="1"/>
        </p:nvSpPr>
        <p:spPr>
          <a:xfrm>
            <a:off x="2309650" y="180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Contexte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82B972AD-9791-F8DA-6C28-301A27CAC6A9}"/>
              </a:ext>
            </a:extLst>
          </p:cNvPr>
          <p:cNvSpPr txBox="1">
            <a:spLocks/>
          </p:cNvSpPr>
          <p:nvPr userDrawn="1"/>
        </p:nvSpPr>
        <p:spPr>
          <a:xfrm>
            <a:off x="7349713" y="180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Problématique</a:t>
            </a:r>
          </a:p>
        </p:txBody>
      </p:sp>
      <p:pic>
        <p:nvPicPr>
          <p:cNvPr id="86" name="Image 85">
            <a:extLst>
              <a:ext uri="{FF2B5EF4-FFF2-40B4-BE49-F238E27FC236}">
                <a16:creationId xmlns:a16="http://schemas.microsoft.com/office/drawing/2014/main" id="{0CC6F839-7E55-D224-167C-B8E8276BF0D0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16200000">
            <a:off x="0" y="1267868"/>
            <a:ext cx="2376000" cy="848262"/>
          </a:xfrm>
          <a:prstGeom prst="rect">
            <a:avLst/>
          </a:prstGeom>
        </p:spPr>
      </p:pic>
      <p:sp>
        <p:nvSpPr>
          <p:cNvPr id="87" name="ZoneTexte 86">
            <a:extLst>
              <a:ext uri="{FF2B5EF4-FFF2-40B4-BE49-F238E27FC236}">
                <a16:creationId xmlns:a16="http://schemas.microsoft.com/office/drawing/2014/main" id="{6E9B110C-50DD-AEED-3CE7-5DB2600F4F5A}"/>
              </a:ext>
            </a:extLst>
          </p:cNvPr>
          <p:cNvSpPr txBox="1">
            <a:spLocks/>
          </p:cNvSpPr>
          <p:nvPr userDrawn="1"/>
        </p:nvSpPr>
        <p:spPr>
          <a:xfrm>
            <a:off x="2313186" y="1298890"/>
            <a:ext cx="716074" cy="3243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fr-CA" sz="1000" dirty="0"/>
              <a:t>Date</a:t>
            </a:r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57314BE4-979A-CC5A-A5C8-FFFBA4B6D421}"/>
              </a:ext>
            </a:extLst>
          </p:cNvPr>
          <p:cNvCxnSpPr/>
          <p:nvPr userDrawn="1"/>
        </p:nvCxnSpPr>
        <p:spPr>
          <a:xfrm>
            <a:off x="2313185" y="1298890"/>
            <a:ext cx="431646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>
            <a:extLst>
              <a:ext uri="{FF2B5EF4-FFF2-40B4-BE49-F238E27FC236}">
                <a16:creationId xmlns:a16="http://schemas.microsoft.com/office/drawing/2014/main" id="{D180A7A2-5EAF-F62D-73F9-9527D9B0F0B7}"/>
              </a:ext>
            </a:extLst>
          </p:cNvPr>
          <p:cNvSpPr txBox="1">
            <a:spLocks/>
          </p:cNvSpPr>
          <p:nvPr userDrawn="1"/>
        </p:nvSpPr>
        <p:spPr>
          <a:xfrm>
            <a:off x="4466279" y="1298890"/>
            <a:ext cx="716074" cy="3243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fr-CA" sz="1000" dirty="0"/>
              <a:t>Budget</a:t>
            </a:r>
          </a:p>
        </p:txBody>
      </p: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0424E6C2-A79E-CF71-F652-EC69A05B50C8}"/>
              </a:ext>
            </a:extLst>
          </p:cNvPr>
          <p:cNvCxnSpPr/>
          <p:nvPr userDrawn="1"/>
        </p:nvCxnSpPr>
        <p:spPr>
          <a:xfrm>
            <a:off x="4468032" y="1298885"/>
            <a:ext cx="0" cy="32111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15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C9A6A-F96F-2245-93E7-D4B6E687D3B3}" type="datetimeFigureOut">
              <a:rPr lang="fr-CA" smtClean="0"/>
              <a:t>2024-07-10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586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1" userDrawn="1">
          <p15:clr>
            <a:srgbClr val="5ACBF0"/>
          </p15:clr>
        </p15:guide>
        <p15:guide id="2" pos="7351" userDrawn="1">
          <p15:clr>
            <a:srgbClr val="5ACBF0"/>
          </p15:clr>
        </p15:guide>
        <p15:guide id="3" orient="horz" pos="269" userDrawn="1">
          <p15:clr>
            <a:srgbClr val="5ACBF0"/>
          </p15:clr>
        </p15:guide>
        <p15:guide id="4" orient="horz" pos="537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ccpq.org/version-anglaise-du-referentiel-agir-competent-en-conseillance-pedagogique/" TargetMode="External"/><Relationship Id="rId2" Type="http://schemas.openxmlformats.org/officeDocument/2006/relationships/hyperlink" Target="https://i-mersioncp.ca/wp-content/uploads/2024/04/i-mersioncp-rapport-recherche-activites-personnes-conseilleres-pedagogique-quebec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i-mersioncp.ca/balado/09-sengager-dans-son-developpement-professionnel/" TargetMode="External"/><Relationship Id="rId5" Type="http://schemas.openxmlformats.org/officeDocument/2006/relationships/hyperlink" Target="https://i-mersioncp.ca/balado/01-entrer-dans-la-profession/" TargetMode="External"/><Relationship Id="rId4" Type="http://schemas.openxmlformats.org/officeDocument/2006/relationships/hyperlink" Target="https://eduq.info/xmlui/bitstream/handle/11515/29672/786746-houle-pratte-fonctions-conseillers-pedagogiques-performa-2007.pdf?sequence=1&amp;isAllowed=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space réservé du texte 50">
            <a:extLst>
              <a:ext uri="{FF2B5EF4-FFF2-40B4-BE49-F238E27FC236}">
                <a16:creationId xmlns:a16="http://schemas.microsoft.com/office/drawing/2014/main" id="{5BB821C2-1A50-FF47-07D2-614DE7EFA3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fr-CA" dirty="0"/>
              <a:t>Réflexion autour de ce que c’est qu’être une personne CP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fr-CA" dirty="0"/>
              <a:t>Identification d’opportunités d’insertion et de développement professionnel localement et dans le réseau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fr-CA" dirty="0"/>
              <a:t>Développer le contenu d’un jeu de cartes adapté au référentiel de compétences d’une personne CP (Houle et Pratte, 2007) </a:t>
            </a:r>
          </a:p>
        </p:txBody>
      </p:sp>
      <p:sp>
        <p:nvSpPr>
          <p:cNvPr id="49" name="Espace réservé du texte 48">
            <a:extLst>
              <a:ext uri="{FF2B5EF4-FFF2-40B4-BE49-F238E27FC236}">
                <a16:creationId xmlns:a16="http://schemas.microsoft.com/office/drawing/2014/main" id="{A693BAEB-4605-E7DE-192B-40BA18BD73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Co-Labo-Mersion : 1</a:t>
            </a:r>
            <a:r>
              <a:rPr lang="fr-CA" baseline="30000" dirty="0"/>
              <a:t>er</a:t>
            </a:r>
            <a:r>
              <a:rPr lang="fr-CA" dirty="0"/>
              <a:t> octobre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Premiers ajustements du jeu : fin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Demande de financement : hiver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Développement du jeu adapté : été-</a:t>
            </a:r>
            <a:r>
              <a:rPr lang="fr-CA" dirty="0" err="1"/>
              <a:t>aut</a:t>
            </a:r>
            <a:r>
              <a:rPr lang="fr-CA" dirty="0"/>
              <a:t>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Diffusion et présentation fin 2025 – printemps 2026</a:t>
            </a:r>
          </a:p>
        </p:txBody>
      </p:sp>
      <p:sp>
        <p:nvSpPr>
          <p:cNvPr id="50" name="Espace réservé du texte 49">
            <a:extLst>
              <a:ext uri="{FF2B5EF4-FFF2-40B4-BE49-F238E27FC236}">
                <a16:creationId xmlns:a16="http://schemas.microsoft.com/office/drawing/2014/main" id="{AFAC1369-A14D-6ABA-7EC9-63EE041940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Katy Junca : réflexion initiale et proposition du jeu de cartes développé pour les personnes enseignantes + ajustement du jeu pour les personnes CP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Sara </a:t>
            </a:r>
            <a:r>
              <a:rPr lang="fr-CA" dirty="0" err="1"/>
              <a:t>Hashem</a:t>
            </a:r>
            <a:r>
              <a:rPr lang="fr-CA" dirty="0"/>
              <a:t> : expertise en insertion professionnelle CP, ajustement du jeu pour les personnes CP +  traduction</a:t>
            </a:r>
          </a:p>
        </p:txBody>
      </p:sp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3C13F45A-19EF-5E16-640B-7E1EB36CD3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2" name="Espace réservé du texte 51">
            <a:extLst>
              <a:ext uri="{FF2B5EF4-FFF2-40B4-BE49-F238E27FC236}">
                <a16:creationId xmlns:a16="http://schemas.microsoft.com/office/drawing/2014/main" id="{417C22DF-411E-C143-5CC2-47F524CF80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Présentation dans des colloques (une présentation de la version pour le personnel enseignant a déjà été faite (AQPC 2024))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Rédaction d’un article professionnel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Présentation lors d’évènements pour les personnes CP (RVCP 2025)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AEE930C-D9B9-6A20-8C33-9D3C05DFF3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Difficulté à identifier les besoins génériques d’une personne CP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Lourdeur de la tâche de regrouper les initiatives d’insertion et de développement professionnel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Difficulté à harmoniser la terminologie qui varie d’un contexte à l’autre</a:t>
            </a:r>
          </a:p>
        </p:txBody>
      </p:sp>
      <p:sp>
        <p:nvSpPr>
          <p:cNvPr id="54" name="Espace réservé du texte 53">
            <a:extLst>
              <a:ext uri="{FF2B5EF4-FFF2-40B4-BE49-F238E27FC236}">
                <a16:creationId xmlns:a16="http://schemas.microsoft.com/office/drawing/2014/main" id="{8194B432-1A83-40D5-000D-BBE1644DE7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Faciliter le processus d’insertion professionnelle des personnes CP par la ludification de celui-ci</a:t>
            </a:r>
          </a:p>
        </p:txBody>
      </p:sp>
      <p:sp>
        <p:nvSpPr>
          <p:cNvPr id="55" name="Espace réservé du texte 54">
            <a:extLst>
              <a:ext uri="{FF2B5EF4-FFF2-40B4-BE49-F238E27FC236}">
                <a16:creationId xmlns:a16="http://schemas.microsoft.com/office/drawing/2014/main" id="{F817D8FB-3969-FC3B-E120-9BDAB485F77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Propose un outil de communication pour ouvrir, guider et faciliter les échanges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Offre un temps de réflexion sur sa pratique comme personne CP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 err="1"/>
              <a:t>Ludifie</a:t>
            </a:r>
            <a:r>
              <a:rPr lang="fr-CA" dirty="0"/>
              <a:t> et rend plus léger la réflexion et l’introspection</a:t>
            </a:r>
          </a:p>
        </p:txBody>
      </p:sp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0072D7A4-4A86-F529-0A20-ED17079F38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171450" indent="-108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Rapport de recherche portant sur les activités des personnes conseillères pédagogiques</a:t>
            </a:r>
            <a:endParaRPr lang="fr-FR" dirty="0"/>
          </a:p>
          <a:p>
            <a:pPr marL="171450" indent="-108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Référentiel agir compétent en </a:t>
            </a:r>
            <a:r>
              <a:rPr lang="fr-FR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conseillance</a:t>
            </a:r>
            <a:r>
              <a:rPr lang="fr-F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pédagogique</a:t>
            </a:r>
            <a:endParaRPr lang="fr-FR" dirty="0"/>
          </a:p>
          <a:p>
            <a:pPr marL="171450" indent="-108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dirty="0">
                <a:hlinkClick r:id="rId4"/>
              </a:rPr>
              <a:t>Houle et Pratte (2007)</a:t>
            </a:r>
            <a:endParaRPr lang="fr-FR" dirty="0"/>
          </a:p>
          <a:p>
            <a:pPr marL="171450" indent="-108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Balado Les beaux rôles – Épisode 1</a:t>
            </a:r>
            <a:endParaRPr lang="fr-FR" dirty="0"/>
          </a:p>
          <a:p>
            <a:pPr marL="171450" indent="-1080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Balado Les beaux rôles – Épisode 9</a:t>
            </a:r>
            <a:endParaRPr lang="fr-CA" dirty="0"/>
          </a:p>
        </p:txBody>
      </p:sp>
      <p:sp>
        <p:nvSpPr>
          <p:cNvPr id="61" name="Espace réservé du texte 60">
            <a:extLst>
              <a:ext uri="{FF2B5EF4-FFF2-40B4-BE49-F238E27FC236}">
                <a16:creationId xmlns:a16="http://schemas.microsoft.com/office/drawing/2014/main" id="{E309B2E5-52FE-3561-2C8E-DA8EA7BEF0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CA" dirty="0"/>
              <a:t>Se définir comme personne CP et être en mesure d’identifier ses besoins, les initiatives pour y répondre et les acteurs responsables de ceux-ci n’est pas une tâche évidente. L’accompagnement des échanges et de la réflexion pourrait faciliter le processus d’insertion et de développement professionnel de la personne CP.</a:t>
            </a:r>
          </a:p>
        </p:txBody>
      </p:sp>
      <p:sp>
        <p:nvSpPr>
          <p:cNvPr id="57" name="Espace réservé du texte 56">
            <a:extLst>
              <a:ext uri="{FF2B5EF4-FFF2-40B4-BE49-F238E27FC236}">
                <a16:creationId xmlns:a16="http://schemas.microsoft.com/office/drawing/2014/main" id="{38254472-128A-4A56-7754-0E7500E1966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Personne CP en insertion professionnelle, qui débute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Personne CP en développement professionnel, déjà expérimentée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Personne responsable du développement professionnel des CP </a:t>
            </a:r>
          </a:p>
        </p:txBody>
      </p:sp>
      <p:sp>
        <p:nvSpPr>
          <p:cNvPr id="58" name="Espace réservé du texte 57">
            <a:extLst>
              <a:ext uri="{FF2B5EF4-FFF2-40B4-BE49-F238E27FC236}">
                <a16:creationId xmlns:a16="http://schemas.microsoft.com/office/drawing/2014/main" id="{5AFD327C-4A4C-1FE8-58D0-9A315F710C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CA" dirty="0"/>
              <a:t>Jeu de cartes pour l’insertion professionnelle des CP</a:t>
            </a:r>
          </a:p>
        </p:txBody>
      </p: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5238BFDC-A16C-7012-E2D2-7EF0E8ED84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fr-CA" dirty="0"/>
              <a:t>2024-10-01</a:t>
            </a:r>
          </a:p>
        </p:txBody>
      </p:sp>
      <p:sp>
        <p:nvSpPr>
          <p:cNvPr id="59" name="Espace réservé du texte 58">
            <a:extLst>
              <a:ext uri="{FF2B5EF4-FFF2-40B4-BE49-F238E27FC236}">
                <a16:creationId xmlns:a16="http://schemas.microsoft.com/office/drawing/2014/main" id="{78B054A2-AE19-F908-853C-3CD08161651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CA" dirty="0"/>
              <a:t>Contexte </a:t>
            </a:r>
            <a:r>
              <a:rPr lang="fr-CA" dirty="0" err="1"/>
              <a:t>interordre</a:t>
            </a:r>
            <a:r>
              <a:rPr lang="fr-CA" dirty="0"/>
              <a:t> (collégial et universitaire) et bilingue (francophone et anglophone)</a:t>
            </a:r>
          </a:p>
        </p:txBody>
      </p:sp>
      <p:sp>
        <p:nvSpPr>
          <p:cNvPr id="60" name="Espace réservé du texte 59">
            <a:extLst>
              <a:ext uri="{FF2B5EF4-FFF2-40B4-BE49-F238E27FC236}">
                <a16:creationId xmlns:a16="http://schemas.microsoft.com/office/drawing/2014/main" id="{D15942F9-5EA4-0FF9-FE42-6B732D9F6B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CA" dirty="0"/>
              <a:t>S’inspirer et adapter un jeu de cartes, à l’origine développé pour l’insertion professionnelle des personnes enseignantes  à la réalité des personnes conseillères pédagogiques (CP). Proposer un outil ludique pour faciliter et bonifier l’insertion professionnelle des personnes CP</a:t>
            </a:r>
          </a:p>
        </p:txBody>
      </p:sp>
    </p:spTree>
    <p:extLst>
      <p:ext uri="{BB962C8B-B14F-4D97-AF65-F5344CB8AC3E}">
        <p14:creationId xmlns:p14="http://schemas.microsoft.com/office/powerpoint/2010/main" val="2652657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-mersion CP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12345B"/>
      </a:accent1>
      <a:accent2>
        <a:srgbClr val="00ABA2"/>
      </a:accent2>
      <a:accent3>
        <a:srgbClr val="3ACAD3"/>
      </a:accent3>
      <a:accent4>
        <a:srgbClr val="B1E4E6"/>
      </a:accent4>
      <a:accent5>
        <a:srgbClr val="FFD478"/>
      </a:accent5>
      <a:accent6>
        <a:srgbClr val="FF7900"/>
      </a:accent6>
      <a:hlink>
        <a:srgbClr val="8F8F8F"/>
      </a:hlink>
      <a:folHlink>
        <a:srgbClr val="A5A5A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-labo-mersion-canevas-projet" id="{5A332D92-4AE0-C34E-BBEB-F812C9B7720B}" vid="{2903B4DA-C558-9A44-B218-7A798E7B687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15013d2-382c-4081-874e-f27f54c9bb6e">
      <UserInfo>
        <DisplayName/>
        <AccountId xsi:nil="true"/>
        <AccountType/>
      </UserInfo>
    </SharedWithUsers>
    <MediaLengthInSeconds xmlns="1ee0bfa4-b792-4de8-8186-e00c7459f019" xsi:nil="true"/>
    <lcf76f155ced4ddcb4097134ff3c332f xmlns="1ee0bfa4-b792-4de8-8186-e00c7459f019">
      <Terms xmlns="http://schemas.microsoft.com/office/infopath/2007/PartnerControls"/>
    </lcf76f155ced4ddcb4097134ff3c332f>
    <RessourcesCompl_x00e9_mentaire xmlns="1ee0bfa4-b792-4de8-8186-e00c7459f019">false</RessourcesCompl_x00e9_mentaire>
    <Synth_x00e8_ses xmlns="1ee0bfa4-b792-4de8-8186-e00c7459f019" xsi:nil="true"/>
    <personne_comite_selection xmlns="1ee0bfa4-b792-4de8-8186-e00c7459f019" xsi:nil="true"/>
    <Finaliste_x002f_Laur_x00e9_at xmlns="1ee0bfa4-b792-4de8-8186-e00c7459f019" xsi:nil="true"/>
    <Prixd_x00e9_quipe xmlns="1ee0bfa4-b792-4de8-8186-e00c7459f019">true</Prixd_x00e9_quipe>
    <Suppl_x00e9_mentdinfo xmlns="1ee0bfa4-b792-4de8-8186-e00c7459f019" xsi:nil="true"/>
    <Cat_x00e9_gories xmlns="1ee0bfa4-b792-4de8-8186-e00c7459f019" xsi:nil="true"/>
    <Cat_x00e9_gorie xmlns="1ee0bfa4-b792-4de8-8186-e00c7459f019" xsi:nil="true"/>
    <candidature_pdf xmlns="1ee0bfa4-b792-4de8-8186-e00c7459f019">
      <Url xsi:nil="true"/>
      <Description xsi:nil="true"/>
    </candidature_pdf>
    <Typedecandidature xmlns="1ee0bfa4-b792-4de8-8186-e00c7459f019" xsi:nil="true"/>
    <Soumission xmlns="1ee0bfa4-b792-4de8-8186-e00c7459f019" xsi:nil="true"/>
    <TaxCatchAll xmlns="415013d2-382c-4081-874e-f27f54c9bb6e" xsi:nil="true"/>
    <_x00c9_tablissement xmlns="1ee0bfa4-b792-4de8-8186-e00c7459f01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AE83D5E6B45419BFE12D74760FAA4" ma:contentTypeVersion="33" ma:contentTypeDescription="Crée un document." ma:contentTypeScope="" ma:versionID="d6d59adedbb1d5afd3a5463c4e3b4e47">
  <xsd:schema xmlns:xsd="http://www.w3.org/2001/XMLSchema" xmlns:xs="http://www.w3.org/2001/XMLSchema" xmlns:p="http://schemas.microsoft.com/office/2006/metadata/properties" xmlns:ns2="1ee0bfa4-b792-4de8-8186-e00c7459f019" xmlns:ns3="415013d2-382c-4081-874e-f27f54c9bb6e" targetNamespace="http://schemas.microsoft.com/office/2006/metadata/properties" ma:root="true" ma:fieldsID="a9214da7b95d25b96be3925404a1cd0b" ns2:_="" ns3:_="">
    <xsd:import namespace="1ee0bfa4-b792-4de8-8186-e00c7459f019"/>
    <xsd:import namespace="415013d2-382c-4081-874e-f27f54c9bb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at_x00e9_gories" minOccurs="0"/>
                <xsd:element ref="ns2:MediaServiceLocation" minOccurs="0"/>
                <xsd:element ref="ns2:Suppl_x00e9_mentdinfo" minOccurs="0"/>
                <xsd:element ref="ns2:Prixd_x00e9_quipe" minOccurs="0"/>
                <xsd:element ref="ns2:candidature_pdf" minOccurs="0"/>
                <xsd:element ref="ns2:personne_comite_selection" minOccurs="0"/>
                <xsd:element ref="ns2:personne_comite_selection_x003a_Adresses_x0020_courriel" minOccurs="0"/>
                <xsd:element ref="ns2:personne_comite_selection_x003a_Pr_x00e9_nom" minOccurs="0"/>
                <xsd:element ref="ns2:personne_comite_selection_x003a_Nom" minOccurs="0"/>
                <xsd:element ref="ns2:MediaServiceObjectDetectorVersions" minOccurs="0"/>
                <xsd:element ref="ns2:Synth_x00e8_ses" minOccurs="0"/>
                <xsd:element ref="ns2:Cat_x00e9_gorie" minOccurs="0"/>
                <xsd:element ref="ns2:_x00c9_tablissement" minOccurs="0"/>
                <xsd:element ref="ns2:Typedecandidature" minOccurs="0"/>
                <xsd:element ref="ns2:Soumission" minOccurs="0"/>
                <xsd:element ref="ns2:MediaServiceSearchProperties" minOccurs="0"/>
                <xsd:element ref="ns2:RessourcesCompl_x00e9_mentaire" minOccurs="0"/>
                <xsd:element ref="ns2:Finaliste_x002f_Laur_x00e9_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0bfa4-b792-4de8-8186-e00c7459f0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at_x00e9_gories" ma:index="23" nillable="true" ma:displayName="Catégories" ma:format="Dropdown" ma:internalName="Cat_x00e9_gor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mpagnement"/>
                    <xsd:enumeration value="Civisme"/>
                    <xsd:enumeration value="Collaboration"/>
                    <xsd:enumeration value="Ressources"/>
                    <xsd:enumeration value="Programmes"/>
                    <xsd:enumeration value="Réussite"/>
                    <xsd:enumeration value="Transformation"/>
                  </xsd:restriction>
                </xsd:simpleType>
              </xsd:element>
            </xsd:sequence>
          </xsd:extension>
        </xsd:complexContent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Suppl_x00e9_mentdinfo" ma:index="25" nillable="true" ma:displayName="Supplément d'info" ma:description="https://crosemont-my.sharepoint.com/:p:/g/personal/gcourcy_crosemont_qc_ca/EU9vMoE7QD1NhUdlqyAK0jEBidj0-WIGXogUrhx4mrIIhw" ma:format="Dropdown" ma:internalName="Suppl_x00e9_mentdinfo">
      <xsd:simpleType>
        <xsd:restriction base="dms:Text">
          <xsd:maxLength value="255"/>
        </xsd:restriction>
      </xsd:simpleType>
    </xsd:element>
    <xsd:element name="Prixd_x00e9_quipe" ma:index="26" nillable="true" ma:displayName="Prix d'équipe" ma:default="1" ma:format="Dropdown" ma:internalName="Prixd_x00e9_quipe">
      <xsd:simpleType>
        <xsd:restriction base="dms:Boolean"/>
      </xsd:simpleType>
    </xsd:element>
    <xsd:element name="candidature_pdf" ma:index="27" nillable="true" ma:displayName="candidature_pdf" ma:format="Hyperlink" ma:internalName="candidature_pdf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ersonne_comite_selection" ma:index="28" nillable="true" ma:displayName="personne_comite_selection" ma:list="{191e3572-7072-48bf-b22e-58b322c54605}" ma:internalName="personne_comite_selection" ma:showField="field_7">
      <xsd:simpleType>
        <xsd:restriction base="dms:Lookup"/>
      </xsd:simpleType>
    </xsd:element>
    <xsd:element name="personne_comite_selection_x003a_Adresses_x0020_courriel" ma:index="29" nillable="true" ma:displayName="personne_comite_selection:Adresses courriel" ma:list="{191e3572-7072-48bf-b22e-58b322c54605}" ma:internalName="personne_comite_selection_x003a_Adresses_x0020_courriel" ma:readOnly="true" ma:showField="field_4" ma:web="415013d2-382c-4081-874e-f27f54c9bb6e">
      <xsd:simpleType>
        <xsd:restriction base="dms:Lookup"/>
      </xsd:simpleType>
    </xsd:element>
    <xsd:element name="personne_comite_selection_x003a_Pr_x00e9_nom" ma:index="30" nillable="true" ma:displayName="personne_comite_selection:Prénom" ma:list="{191e3572-7072-48bf-b22e-58b322c54605}" ma:internalName="personne_comite_selection_x003a_Pr_x00e9_nom" ma:readOnly="true" ma:showField="field_5" ma:web="415013d2-382c-4081-874e-f27f54c9bb6e">
      <xsd:simpleType>
        <xsd:restriction base="dms:Lookup"/>
      </xsd:simpleType>
    </xsd:element>
    <xsd:element name="personne_comite_selection_x003a_Nom" ma:index="31" nillable="true" ma:displayName="personne_comite_selection:Nom" ma:list="{191e3572-7072-48bf-b22e-58b322c54605}" ma:internalName="personne_comite_selection_x003a_Nom" ma:readOnly="true" ma:showField="field_6" ma:web="415013d2-382c-4081-874e-f27f54c9bb6e">
      <xsd:simpleType>
        <xsd:restriction base="dms:Lookup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Synth_x00e8_ses" ma:index="33" nillable="true" ma:displayName="Synthèses" ma:description="Synthèses à réaliser sur ces enregistrements" ma:format="Dropdown" ma:internalName="Synth_x00e8_ses">
      <xsd:simpleType>
        <xsd:restriction base="dms:Choice">
          <xsd:enumeration value="Pas de synthèse prévue"/>
          <xsd:enumeration value="À faire"/>
          <xsd:enumeration value="Fait"/>
          <xsd:enumeration value="En cours"/>
        </xsd:restriction>
      </xsd:simpleType>
    </xsd:element>
    <xsd:element name="Cat_x00e9_gorie" ma:index="34" nillable="true" ma:displayName="Catégorie" ma:format="Dropdown" ma:internalName="Cat_x00e9_gorie">
      <xsd:simpleType>
        <xsd:restriction base="dms:Choice">
          <xsd:enumeration value="Transformation"/>
          <xsd:enumeration value="Égalité des chances"/>
          <xsd:enumeration value="Ressources"/>
          <xsd:enumeration value="Réussite"/>
          <xsd:enumeration value="Éthique numérique"/>
        </xsd:restriction>
      </xsd:simpleType>
    </xsd:element>
    <xsd:element name="_x00c9_tablissement" ma:index="35" nillable="true" ma:displayName="Établissement" ma:format="Dropdown" ma:internalName="_x00c9_tablissement">
      <xsd:simpleType>
        <xsd:restriction base="dms:Choice">
          <xsd:enumeration value="Cégep Ste-Foy"/>
          <xsd:enumeration value="Cégep St-Félicien"/>
          <xsd:enumeration value="Université Laval"/>
          <xsd:enumeration value="Institut des technologies agroalimentaires du Qc"/>
          <xsd:enumeration value="John Abbott"/>
          <xsd:enumeration value="HEC Mtl"/>
          <xsd:enumeration value="Cégep de Granby"/>
          <xsd:enumeration value="UQAT"/>
          <xsd:enumeration value="Polytechnique Mtl"/>
          <xsd:enumeration value="UQAM"/>
          <xsd:enumeration value="Cégep La Pocatière"/>
          <xsd:enumeration value="Cégep Édouard-Montpetit"/>
          <xsd:enumeration value="Cegep Lévis"/>
          <xsd:enumeration value="Cégep de Shawinigan"/>
        </xsd:restriction>
      </xsd:simpleType>
    </xsd:element>
    <xsd:element name="Typedecandidature" ma:index="36" nillable="true" ma:displayName="Type de candidature" ma:format="Dropdown" ma:internalName="Typedecandidature">
      <xsd:simpleType>
        <xsd:restriction base="dms:Choice">
          <xsd:enumeration value="Individuel"/>
          <xsd:enumeration value="Équipe"/>
          <xsd:enumeration value="Choix 3"/>
        </xsd:restriction>
      </xsd:simpleType>
    </xsd:element>
    <xsd:element name="Soumission" ma:index="37" nillable="true" ma:displayName="Soumission" ma:format="Dropdown" ma:internalName="Soumission">
      <xsd:simpleType>
        <xsd:restriction base="dms:Choice">
          <xsd:enumeration value="Par la personne elle-même"/>
          <xsd:enumeration value="Par une autre personne"/>
          <xsd:enumeration value="Choix 3"/>
        </xsd:restriction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sourcesCompl_x00e9_mentaire" ma:index="39" nillable="true" ma:displayName="Vidéo" ma:default="0" ma:format="Dropdown" ma:internalName="RessourcesCompl_x00e9_mentaire">
      <xsd:simpleType>
        <xsd:restriction base="dms:Boolean"/>
      </xsd:simpleType>
    </xsd:element>
    <xsd:element name="Finaliste_x002f_Laur_x00e9_at" ma:index="40" nillable="true" ma:displayName="Finaliste/Lauréat" ma:format="Dropdown" ma:internalName="Finaliste_x002f_Laur_x00e9_at">
      <xsd:simpleType>
        <xsd:restriction base="dms:Choice">
          <xsd:enumeration value="Finaliste"/>
          <xsd:enumeration value="Lauréat"/>
          <xsd:enumeration value="Choix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013d2-382c-4081-874e-f27f54c9bb6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82f733-0c45-415a-95ca-7c183747c32b}" ma:internalName="TaxCatchAll" ma:showField="CatchAllData" ma:web="415013d2-382c-4081-874e-f27f54c9bb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06F97B-7523-4376-9820-20D012FC3DE1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0cc7bfb9-d2ac-4ec1-b3d3-446706cfdaab"/>
    <ds:schemaRef ds:uri="http://schemas.microsoft.com/office/2006/metadata/properties"/>
    <ds:schemaRef ds:uri="http://purl.org/dc/elements/1.1/"/>
    <ds:schemaRef ds:uri="http://purl.org/dc/terms/"/>
    <ds:schemaRef ds:uri="f91658df-824f-4d55-9e51-22a69dbc920c"/>
    <ds:schemaRef ds:uri="http://purl.org/dc/dcmitype/"/>
    <ds:schemaRef ds:uri="415013d2-382c-4081-874e-f27f54c9bb6e"/>
    <ds:schemaRef ds:uri="1ee0bfa4-b792-4de8-8186-e00c7459f019"/>
  </ds:schemaRefs>
</ds:datastoreItem>
</file>

<file path=customXml/itemProps2.xml><?xml version="1.0" encoding="utf-8"?>
<ds:datastoreItem xmlns:ds="http://schemas.openxmlformats.org/officeDocument/2006/customXml" ds:itemID="{815440E0-7620-48DA-83D3-EBED3CF2C9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0091F0-2618-4250-8526-41A1533A2D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e0bfa4-b792-4de8-8186-e00c7459f019"/>
    <ds:schemaRef ds:uri="415013d2-382c-4081-874e-f27f54c9bb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co-labo-mersion-modele-projet</Template>
  <TotalTime>60</TotalTime>
  <Words>409</Words>
  <Application>Microsoft Office PowerPoint</Application>
  <PresentationFormat>Ledger (11 x 17 po)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Katy Junca</dc:creator>
  <cp:lastModifiedBy>Constance Denis</cp:lastModifiedBy>
  <cp:revision>1</cp:revision>
  <dcterms:created xsi:type="dcterms:W3CDTF">2024-06-28T11:21:43Z</dcterms:created>
  <dcterms:modified xsi:type="dcterms:W3CDTF">2024-07-10T13:52:59Z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0x0101008BB230C62A567E43A957570BB6DAE1A9</vt:lpwstr>
  </property>
  <property fmtid="{D5CDD505-2E9C-101B-9397-08002B2CF9AE}" pid="3" name="Order">
    <vt:r8>12006900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