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sldIdLst>
    <p:sldId id="256" r:id="rId5"/>
  </p:sldIdLst>
  <p:sldSz cx="12179300" cy="9134475" type="ledg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77" userDrawn="1">
          <p15:clr>
            <a:srgbClr val="A4A3A4"/>
          </p15:clr>
        </p15:guide>
        <p15:guide id="2" pos="383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473"/>
    <p:restoredTop sz="94670"/>
  </p:normalViewPr>
  <p:slideViewPr>
    <p:cSldViewPr>
      <p:cViewPr varScale="1">
        <p:scale>
          <a:sx n="84" d="100"/>
          <a:sy n="84" d="100"/>
        </p:scale>
        <p:origin x="2528" y="208"/>
      </p:cViewPr>
      <p:guideLst>
        <p:guide orient="horz" pos="2877"/>
        <p:guide pos="3836"/>
      </p:guideLst>
    </p:cSldViewPr>
  </p:slideViewPr>
  <p:notesTextViewPr>
    <p:cViewPr>
      <p:scale>
        <a:sx n="1" d="1"/>
        <a:sy n="1" d="1"/>
      </p:scale>
      <p:origin x="0" y="0"/>
    </p:cViewPr>
  </p:notesTextViewPr>
  <p:gridSpacing cx="180023" cy="180023"/>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18" Type="http://schemas.openxmlformats.org/officeDocument/2006/relationships/image" Target="../media/image17.png"/><Relationship Id="rId26" Type="http://schemas.openxmlformats.org/officeDocument/2006/relationships/image" Target="../media/image25.png"/><Relationship Id="rId3" Type="http://schemas.openxmlformats.org/officeDocument/2006/relationships/image" Target="../media/image2.svg"/><Relationship Id="rId21" Type="http://schemas.openxmlformats.org/officeDocument/2006/relationships/image" Target="../media/image20.svg"/><Relationship Id="rId7" Type="http://schemas.openxmlformats.org/officeDocument/2006/relationships/image" Target="../media/image6.svg"/><Relationship Id="rId12" Type="http://schemas.openxmlformats.org/officeDocument/2006/relationships/image" Target="../media/image11.png"/><Relationship Id="rId17" Type="http://schemas.openxmlformats.org/officeDocument/2006/relationships/image" Target="../media/image16.svg"/><Relationship Id="rId25" Type="http://schemas.openxmlformats.org/officeDocument/2006/relationships/image" Target="../media/image24.svg"/><Relationship Id="rId2" Type="http://schemas.openxmlformats.org/officeDocument/2006/relationships/image" Target="../media/image1.png"/><Relationship Id="rId16" Type="http://schemas.openxmlformats.org/officeDocument/2006/relationships/image" Target="../media/image15.png"/><Relationship Id="rId20" Type="http://schemas.openxmlformats.org/officeDocument/2006/relationships/image" Target="../media/image19.png"/><Relationship Id="rId29" Type="http://schemas.openxmlformats.org/officeDocument/2006/relationships/image" Target="../media/image27.emf"/><Relationship Id="rId1" Type="http://schemas.openxmlformats.org/officeDocument/2006/relationships/slideMaster" Target="../slideMasters/slideMaster1.xml"/><Relationship Id="rId6" Type="http://schemas.openxmlformats.org/officeDocument/2006/relationships/image" Target="../media/image5.png"/><Relationship Id="rId11" Type="http://schemas.openxmlformats.org/officeDocument/2006/relationships/image" Target="../media/image10.svg"/><Relationship Id="rId24" Type="http://schemas.openxmlformats.org/officeDocument/2006/relationships/image" Target="../media/image23.png"/><Relationship Id="rId5" Type="http://schemas.openxmlformats.org/officeDocument/2006/relationships/image" Target="../media/image4.svg"/><Relationship Id="rId15" Type="http://schemas.openxmlformats.org/officeDocument/2006/relationships/image" Target="../media/image14.svg"/><Relationship Id="rId23" Type="http://schemas.openxmlformats.org/officeDocument/2006/relationships/image" Target="../media/image22.svg"/><Relationship Id="rId28" Type="http://schemas.openxmlformats.org/officeDocument/2006/relationships/hyperlink" Target="https://methodkit.com/" TargetMode="External"/><Relationship Id="rId10" Type="http://schemas.openxmlformats.org/officeDocument/2006/relationships/image" Target="../media/image9.png"/><Relationship Id="rId19" Type="http://schemas.openxmlformats.org/officeDocument/2006/relationships/image" Target="../media/image18.sv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image" Target="../media/image13.png"/><Relationship Id="rId22" Type="http://schemas.openxmlformats.org/officeDocument/2006/relationships/image" Target="../media/image21.png"/><Relationship Id="rId27" Type="http://schemas.openxmlformats.org/officeDocument/2006/relationships/image" Target="../media/image26.sv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Idéation de projet">
    <p:spTree>
      <p:nvGrpSpPr>
        <p:cNvPr id="1" name=""/>
        <p:cNvGrpSpPr/>
        <p:nvPr/>
      </p:nvGrpSpPr>
      <p:grpSpPr>
        <a:xfrm>
          <a:off x="0" y="0"/>
          <a:ext cx="0" cy="0"/>
          <a:chOff x="0" y="0"/>
          <a:chExt cx="0" cy="0"/>
        </a:xfrm>
      </p:grpSpPr>
      <p:pic>
        <p:nvPicPr>
          <p:cNvPr id="9" name="Graphique 8" descr="Gantt Chart contour">
            <a:extLst>
              <a:ext uri="{FF2B5EF4-FFF2-40B4-BE49-F238E27FC236}">
                <a16:creationId xmlns:a16="http://schemas.microsoft.com/office/drawing/2014/main" id="{6EBB0962-34D0-D27B-BFA0-27EA0C8C7BAD}"/>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9685387" y="7450588"/>
            <a:ext cx="720000" cy="720000"/>
          </a:xfrm>
          <a:prstGeom prst="rect">
            <a:avLst/>
          </a:prstGeom>
        </p:spPr>
      </p:pic>
      <p:pic>
        <p:nvPicPr>
          <p:cNvPr id="28" name="Graphique 27" descr="Megaphone contour">
            <a:extLst>
              <a:ext uri="{FF2B5EF4-FFF2-40B4-BE49-F238E27FC236}">
                <a16:creationId xmlns:a16="http://schemas.microsoft.com/office/drawing/2014/main" id="{ED512758-D188-97C0-0195-99E0EB548528}"/>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5729650" y="7450588"/>
            <a:ext cx="720000" cy="720000"/>
          </a:xfrm>
          <a:prstGeom prst="rect">
            <a:avLst/>
          </a:prstGeom>
        </p:spPr>
      </p:pic>
      <p:pic>
        <p:nvPicPr>
          <p:cNvPr id="34" name="Graphique 33" descr="Comment Heart contour">
            <a:extLst>
              <a:ext uri="{FF2B5EF4-FFF2-40B4-BE49-F238E27FC236}">
                <a16:creationId xmlns:a16="http://schemas.microsoft.com/office/drawing/2014/main" id="{4E8E1FC5-A3B6-1B6C-F33E-63D2924CA108}"/>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1773185" y="7450588"/>
            <a:ext cx="720000" cy="720000"/>
          </a:xfrm>
          <a:prstGeom prst="rect">
            <a:avLst/>
          </a:prstGeom>
        </p:spPr>
      </p:pic>
      <p:pic>
        <p:nvPicPr>
          <p:cNvPr id="15" name="Graphique 14" descr="Target Audience contour">
            <a:extLst>
              <a:ext uri="{FF2B5EF4-FFF2-40B4-BE49-F238E27FC236}">
                <a16:creationId xmlns:a16="http://schemas.microsoft.com/office/drawing/2014/main" id="{7B65389D-A01F-8087-7077-E9CF1B490E36}"/>
              </a:ext>
            </a:extLst>
          </p:cNvPr>
          <p:cNvPicPr>
            <a:picLocks noChangeAspect="1"/>
          </p:cNvPicPr>
          <p:nvPr userDrawn="1"/>
        </p:nvPicPr>
        <p:blipFill>
          <a:blip r:embed="rId8">
            <a:extLst>
              <a:ext uri="{96DAC541-7B7A-43D3-8B79-37D633B846F1}">
                <asvg:svgBlip xmlns:asvg="http://schemas.microsoft.com/office/drawing/2016/SVG/main" r:embed="rId9"/>
              </a:ext>
            </a:extLst>
          </a:blip>
          <a:stretch>
            <a:fillRect/>
          </a:stretch>
        </p:blipFill>
        <p:spPr>
          <a:xfrm>
            <a:off x="9685387" y="5612062"/>
            <a:ext cx="720000" cy="720000"/>
          </a:xfrm>
          <a:prstGeom prst="rect">
            <a:avLst/>
          </a:prstGeom>
        </p:spPr>
      </p:pic>
      <p:pic>
        <p:nvPicPr>
          <p:cNvPr id="38" name="Graphique 37" descr="Lost contour">
            <a:extLst>
              <a:ext uri="{FF2B5EF4-FFF2-40B4-BE49-F238E27FC236}">
                <a16:creationId xmlns:a16="http://schemas.microsoft.com/office/drawing/2014/main" id="{F1139860-7891-C84A-025C-80569CB14EDD}"/>
              </a:ext>
            </a:extLst>
          </p:cNvPr>
          <p:cNvPicPr>
            <a:picLocks noChangeAspect="1"/>
          </p:cNvPicPr>
          <p:nvPr userDrawn="1"/>
        </p:nvPicPr>
        <p:blipFill>
          <a:blip r:embed="rId10">
            <a:extLst>
              <a:ext uri="{96DAC541-7B7A-43D3-8B79-37D633B846F1}">
                <asvg:svgBlip xmlns:asvg="http://schemas.microsoft.com/office/drawing/2016/SVG/main" r:embed="rId11"/>
              </a:ext>
            </a:extLst>
          </a:blip>
          <a:stretch>
            <a:fillRect/>
          </a:stretch>
        </p:blipFill>
        <p:spPr>
          <a:xfrm>
            <a:off x="5729650" y="5612062"/>
            <a:ext cx="720000" cy="720000"/>
          </a:xfrm>
          <a:prstGeom prst="rect">
            <a:avLst/>
          </a:prstGeom>
        </p:spPr>
      </p:pic>
      <p:pic>
        <p:nvPicPr>
          <p:cNvPr id="36" name="Graphique 35" descr="Blockchain contour">
            <a:extLst>
              <a:ext uri="{FF2B5EF4-FFF2-40B4-BE49-F238E27FC236}">
                <a16:creationId xmlns:a16="http://schemas.microsoft.com/office/drawing/2014/main" id="{EE67914A-E7D8-C054-155B-60CCD0FE4F40}"/>
              </a:ext>
            </a:extLst>
          </p:cNvPr>
          <p:cNvPicPr>
            <a:picLocks noChangeAspect="1"/>
          </p:cNvPicPr>
          <p:nvPr userDrawn="1"/>
        </p:nvPicPr>
        <p:blipFill>
          <a:blip r:embed="rId12">
            <a:extLst>
              <a:ext uri="{96DAC541-7B7A-43D3-8B79-37D633B846F1}">
                <asvg:svgBlip xmlns:asvg="http://schemas.microsoft.com/office/drawing/2016/SVG/main" r:embed="rId13"/>
              </a:ext>
            </a:extLst>
          </a:blip>
          <a:stretch>
            <a:fillRect/>
          </a:stretch>
        </p:blipFill>
        <p:spPr>
          <a:xfrm>
            <a:off x="1773185" y="5612062"/>
            <a:ext cx="720000" cy="720000"/>
          </a:xfrm>
          <a:prstGeom prst="rect">
            <a:avLst/>
          </a:prstGeom>
        </p:spPr>
      </p:pic>
      <p:pic>
        <p:nvPicPr>
          <p:cNvPr id="17" name="Graphique 16" descr="CheckList contour">
            <a:extLst>
              <a:ext uri="{FF2B5EF4-FFF2-40B4-BE49-F238E27FC236}">
                <a16:creationId xmlns:a16="http://schemas.microsoft.com/office/drawing/2014/main" id="{D5EC1A25-57BA-EBA4-F65C-359C66F1E2C1}"/>
              </a:ext>
            </a:extLst>
          </p:cNvPr>
          <p:cNvPicPr>
            <a:picLocks noChangeAspect="1"/>
          </p:cNvPicPr>
          <p:nvPr userDrawn="1"/>
        </p:nvPicPr>
        <p:blipFill>
          <a:blip r:embed="rId14">
            <a:extLst>
              <a:ext uri="{96DAC541-7B7A-43D3-8B79-37D633B846F1}">
                <asvg:svgBlip xmlns:asvg="http://schemas.microsoft.com/office/drawing/2016/SVG/main" r:embed="rId15"/>
              </a:ext>
            </a:extLst>
          </a:blip>
          <a:stretch>
            <a:fillRect/>
          </a:stretch>
        </p:blipFill>
        <p:spPr>
          <a:xfrm>
            <a:off x="9685387" y="3780000"/>
            <a:ext cx="720000" cy="720000"/>
          </a:xfrm>
          <a:prstGeom prst="rect">
            <a:avLst/>
          </a:prstGeom>
        </p:spPr>
      </p:pic>
      <p:pic>
        <p:nvPicPr>
          <p:cNvPr id="30" name="Graphique 29" descr="Compass contour">
            <a:extLst>
              <a:ext uri="{FF2B5EF4-FFF2-40B4-BE49-F238E27FC236}">
                <a16:creationId xmlns:a16="http://schemas.microsoft.com/office/drawing/2014/main" id="{3A8CF36A-29B9-1DB7-BEA2-E4543DA4E236}"/>
              </a:ext>
            </a:extLst>
          </p:cNvPr>
          <p:cNvPicPr>
            <a:picLocks noChangeAspect="1"/>
          </p:cNvPicPr>
          <p:nvPr userDrawn="1"/>
        </p:nvPicPr>
        <p:blipFill>
          <a:blip r:embed="rId16">
            <a:extLst>
              <a:ext uri="{96DAC541-7B7A-43D3-8B79-37D633B846F1}">
                <asvg:svgBlip xmlns:asvg="http://schemas.microsoft.com/office/drawing/2016/SVG/main" r:embed="rId17"/>
              </a:ext>
            </a:extLst>
          </a:blip>
          <a:stretch>
            <a:fillRect/>
          </a:stretch>
        </p:blipFill>
        <p:spPr>
          <a:xfrm>
            <a:off x="5729650" y="3780000"/>
            <a:ext cx="720000" cy="720000"/>
          </a:xfrm>
          <a:prstGeom prst="rect">
            <a:avLst/>
          </a:prstGeom>
        </p:spPr>
      </p:pic>
      <p:pic>
        <p:nvPicPr>
          <p:cNvPr id="44" name="Graphique 43" descr="Employee badge contour">
            <a:extLst>
              <a:ext uri="{FF2B5EF4-FFF2-40B4-BE49-F238E27FC236}">
                <a16:creationId xmlns:a16="http://schemas.microsoft.com/office/drawing/2014/main" id="{485798CC-0909-CE7D-6397-21B038D89092}"/>
              </a:ext>
            </a:extLst>
          </p:cNvPr>
          <p:cNvPicPr>
            <a:picLocks noChangeAspect="1"/>
          </p:cNvPicPr>
          <p:nvPr userDrawn="1"/>
        </p:nvPicPr>
        <p:blipFill>
          <a:blip r:embed="rId18">
            <a:extLst>
              <a:ext uri="{96DAC541-7B7A-43D3-8B79-37D633B846F1}">
                <asvg:svgBlip xmlns:asvg="http://schemas.microsoft.com/office/drawing/2016/SVG/main" r:embed="rId19"/>
              </a:ext>
            </a:extLst>
          </a:blip>
          <a:stretch>
            <a:fillRect/>
          </a:stretch>
        </p:blipFill>
        <p:spPr>
          <a:xfrm>
            <a:off x="1773185" y="3780000"/>
            <a:ext cx="720000" cy="720000"/>
          </a:xfrm>
          <a:prstGeom prst="rect">
            <a:avLst/>
          </a:prstGeom>
        </p:spPr>
      </p:pic>
      <p:pic>
        <p:nvPicPr>
          <p:cNvPr id="62" name="Graphique 61" descr="Playbook contour">
            <a:extLst>
              <a:ext uri="{FF2B5EF4-FFF2-40B4-BE49-F238E27FC236}">
                <a16:creationId xmlns:a16="http://schemas.microsoft.com/office/drawing/2014/main" id="{AE3C1205-84BE-EC0A-4F6B-0E6382DFCCE3}"/>
              </a:ext>
            </a:extLst>
          </p:cNvPr>
          <p:cNvPicPr>
            <a:picLocks noChangeAspect="1"/>
          </p:cNvPicPr>
          <p:nvPr userDrawn="1"/>
        </p:nvPicPr>
        <p:blipFill>
          <a:blip r:embed="rId20">
            <a:extLst>
              <a:ext uri="{96DAC541-7B7A-43D3-8B79-37D633B846F1}">
                <asvg:svgBlip xmlns:asvg="http://schemas.microsoft.com/office/drawing/2016/SVG/main" r:embed="rId21"/>
              </a:ext>
            </a:extLst>
          </a:blip>
          <a:stretch>
            <a:fillRect/>
          </a:stretch>
        </p:blipFill>
        <p:spPr>
          <a:xfrm>
            <a:off x="6768000" y="2045377"/>
            <a:ext cx="540000" cy="540000"/>
          </a:xfrm>
          <a:prstGeom prst="rect">
            <a:avLst/>
          </a:prstGeom>
        </p:spPr>
      </p:pic>
      <p:sp>
        <p:nvSpPr>
          <p:cNvPr id="7" name="Espace réservé du texte 6">
            <a:extLst>
              <a:ext uri="{FF2B5EF4-FFF2-40B4-BE49-F238E27FC236}">
                <a16:creationId xmlns:a16="http://schemas.microsoft.com/office/drawing/2014/main" id="{06D552E6-E8D7-B461-2112-E3AEFB4B7399}"/>
              </a:ext>
            </a:extLst>
          </p:cNvPr>
          <p:cNvSpPr>
            <a:spLocks noGrp="1"/>
          </p:cNvSpPr>
          <p:nvPr>
            <p:ph type="body" sz="quarter" idx="13" hasCustomPrompt="1"/>
          </p:nvPr>
        </p:nvSpPr>
        <p:spPr>
          <a:xfrm>
            <a:off x="8425387" y="6907394"/>
            <a:ext cx="3240000" cy="1440000"/>
          </a:xfrm>
          <a:prstGeom prst="roundRect">
            <a:avLst>
              <a:gd name="adj" fmla="val 4914"/>
            </a:avLst>
          </a:prstGeom>
          <a:ln w="12700">
            <a:solidFill>
              <a:schemeClr val="accent1"/>
            </a:solidFill>
          </a:ln>
        </p:spPr>
        <p:txBody>
          <a:bodyPr tIns="90000" bIns="36000">
            <a:noAutofit/>
          </a:bodyPr>
          <a:lstStyle>
            <a:lvl1pPr marL="0" indent="0">
              <a:buNone/>
              <a:defRPr sz="1000"/>
            </a:lvl1pPr>
            <a:lvl2pPr marL="608945" indent="0">
              <a:buNone/>
              <a:defRPr sz="1400"/>
            </a:lvl2pPr>
            <a:lvl3pPr marL="1217890" indent="0">
              <a:buNone/>
              <a:defRPr sz="1400"/>
            </a:lvl3pPr>
            <a:lvl4pPr marL="1826834" indent="0">
              <a:buNone/>
              <a:defRPr sz="1400"/>
            </a:lvl4pPr>
            <a:lvl5pPr marL="2435779" indent="0">
              <a:buNone/>
              <a:defRPr sz="1400"/>
            </a:lvl5pPr>
          </a:lstStyle>
          <a:p>
            <a:pPr lvl="0"/>
            <a:r>
              <a:rPr lang="en-US" dirty="0"/>
              <a:t>What are the milestones and timetable?</a:t>
            </a:r>
          </a:p>
          <a:p>
            <a:pPr lvl="0"/>
            <a:r>
              <a:rPr lang="en-US" dirty="0"/>
              <a:t>Winter 2022- Review new teacher FAQ</a:t>
            </a:r>
          </a:p>
          <a:p>
            <a:pPr lvl="0"/>
            <a:r>
              <a:rPr lang="en-US" dirty="0"/>
              <a:t>Spring 2022- Completion of the guide</a:t>
            </a:r>
          </a:p>
          <a:p>
            <a:pPr lvl="0"/>
            <a:r>
              <a:rPr lang="en-US" dirty="0"/>
              <a:t>Fall 2022 to Fall 2023- Regular updates</a:t>
            </a:r>
          </a:p>
          <a:p>
            <a:pPr lvl="0"/>
            <a:r>
              <a:rPr lang="en-US" dirty="0"/>
              <a:t>Winter 2024- Reached 200 views</a:t>
            </a:r>
          </a:p>
          <a:p>
            <a:pPr lvl="0"/>
            <a:r>
              <a:rPr lang="en-US" dirty="0"/>
              <a:t>Fall 2024- Translation to French</a:t>
            </a:r>
            <a:endParaRPr lang="fr-CA" dirty="0"/>
          </a:p>
        </p:txBody>
      </p:sp>
      <p:sp>
        <p:nvSpPr>
          <p:cNvPr id="10" name="Espace réservé du texte 6">
            <a:extLst>
              <a:ext uri="{FF2B5EF4-FFF2-40B4-BE49-F238E27FC236}">
                <a16:creationId xmlns:a16="http://schemas.microsoft.com/office/drawing/2014/main" id="{A2053D6E-4AB2-7DFC-440D-71778D9E5F58}"/>
              </a:ext>
            </a:extLst>
          </p:cNvPr>
          <p:cNvSpPr>
            <a:spLocks noGrp="1"/>
          </p:cNvSpPr>
          <p:nvPr>
            <p:ph type="body" sz="quarter" idx="14" hasCustomPrompt="1"/>
          </p:nvPr>
        </p:nvSpPr>
        <p:spPr>
          <a:xfrm>
            <a:off x="8425387" y="5072818"/>
            <a:ext cx="3240000" cy="1440000"/>
          </a:xfrm>
          <a:prstGeom prst="roundRect">
            <a:avLst>
              <a:gd name="adj" fmla="val 4914"/>
            </a:avLst>
          </a:prstGeom>
          <a:ln w="12700">
            <a:solidFill>
              <a:schemeClr val="accent1"/>
            </a:solidFill>
          </a:ln>
        </p:spPr>
        <p:txBody>
          <a:bodyPr tIns="90000" rIns="90000" bIns="36000">
            <a:noAutofit/>
          </a:bodyPr>
          <a:lstStyle>
            <a:lvl1pPr marL="0" indent="0">
              <a:buNone/>
              <a:defRPr sz="1000"/>
            </a:lvl1pPr>
            <a:lvl2pPr marL="608945" indent="0">
              <a:buNone/>
              <a:defRPr sz="1400"/>
            </a:lvl2pPr>
            <a:lvl3pPr marL="1217890" indent="0">
              <a:buNone/>
              <a:defRPr sz="1400"/>
            </a:lvl3pPr>
            <a:lvl4pPr marL="1826834" indent="0">
              <a:buNone/>
              <a:defRPr sz="1400"/>
            </a:lvl4pPr>
            <a:lvl5pPr marL="2435779" indent="0">
              <a:buNone/>
              <a:defRPr sz="1400"/>
            </a:lvl5pPr>
          </a:lstStyle>
          <a:p>
            <a:pPr marL="0" marR="0" lvl="0" indent="0" algn="l" defTabSz="1217889" rtl="0" eaLnBrk="1" fontAlgn="auto" latinLnBrk="0" hangingPunct="1">
              <a:lnSpc>
                <a:spcPct val="100000"/>
              </a:lnSpc>
              <a:spcBef>
                <a:spcPts val="0"/>
              </a:spcBef>
              <a:spcAft>
                <a:spcPts val="600"/>
              </a:spcAft>
              <a:buClrTx/>
              <a:buSzTx/>
              <a:buFont typeface="Arial" panose="020B0604020202020204" pitchFamily="34" charset="0"/>
              <a:buNone/>
              <a:tabLst/>
              <a:defRPr/>
            </a:pPr>
            <a:r>
              <a:rPr lang="en-US" dirty="0"/>
              <a:t>What are the roles and responsibilities of the people involved?</a:t>
            </a:r>
          </a:p>
          <a:p>
            <a:pPr marL="0" marR="0" lvl="0" indent="0" algn="l" defTabSz="1217889" rtl="0" eaLnBrk="1" fontAlgn="auto" latinLnBrk="0" hangingPunct="1">
              <a:lnSpc>
                <a:spcPct val="100000"/>
              </a:lnSpc>
              <a:spcBef>
                <a:spcPts val="0"/>
              </a:spcBef>
              <a:spcAft>
                <a:spcPts val="600"/>
              </a:spcAft>
              <a:buClrTx/>
              <a:buSzTx/>
              <a:buFont typeface="Arial" panose="020B0604020202020204" pitchFamily="34" charset="0"/>
              <a:buNone/>
              <a:tabLst/>
              <a:defRPr/>
            </a:pPr>
            <a:r>
              <a:rPr lang="en-US" dirty="0"/>
              <a:t>Pedagogical Counsellor locates the material, updates the guide, reaches out to new faculty members and shares access information. Very little involvement of other parties required, which is a benefit!</a:t>
            </a:r>
            <a:endParaRPr lang="fr-CA" dirty="0"/>
          </a:p>
        </p:txBody>
      </p:sp>
      <p:pic>
        <p:nvPicPr>
          <p:cNvPr id="13" name="Graphique 12" descr="Lightbulb and pencil contour">
            <a:extLst>
              <a:ext uri="{FF2B5EF4-FFF2-40B4-BE49-F238E27FC236}">
                <a16:creationId xmlns:a16="http://schemas.microsoft.com/office/drawing/2014/main" id="{EB2A7B03-7DB7-ECD1-C281-4AD076C93433}"/>
              </a:ext>
            </a:extLst>
          </p:cNvPr>
          <p:cNvPicPr>
            <a:picLocks noChangeAspect="1"/>
          </p:cNvPicPr>
          <p:nvPr userDrawn="1"/>
        </p:nvPicPr>
        <p:blipFill>
          <a:blip r:embed="rId22">
            <a:extLst>
              <a:ext uri="{96DAC541-7B7A-43D3-8B79-37D633B846F1}">
                <asvg:svgBlip xmlns:asvg="http://schemas.microsoft.com/office/drawing/2016/SVG/main" r:embed="rId23"/>
              </a:ext>
            </a:extLst>
          </a:blip>
          <a:stretch>
            <a:fillRect/>
          </a:stretch>
        </p:blipFill>
        <p:spPr>
          <a:xfrm flipH="1">
            <a:off x="6768000" y="792000"/>
            <a:ext cx="540000" cy="540000"/>
          </a:xfrm>
          <a:prstGeom prst="rect">
            <a:avLst/>
          </a:prstGeom>
        </p:spPr>
      </p:pic>
      <p:sp>
        <p:nvSpPr>
          <p:cNvPr id="18" name="Espace réservé du texte 6">
            <a:extLst>
              <a:ext uri="{FF2B5EF4-FFF2-40B4-BE49-F238E27FC236}">
                <a16:creationId xmlns:a16="http://schemas.microsoft.com/office/drawing/2014/main" id="{83A6102E-E7AB-7829-15F6-0EE4613A7C59}"/>
              </a:ext>
            </a:extLst>
          </p:cNvPr>
          <p:cNvSpPr>
            <a:spLocks noGrp="1"/>
          </p:cNvSpPr>
          <p:nvPr>
            <p:ph type="body" sz="quarter" idx="15" hasCustomPrompt="1"/>
          </p:nvPr>
        </p:nvSpPr>
        <p:spPr>
          <a:xfrm>
            <a:off x="8425387" y="3240000"/>
            <a:ext cx="3240000" cy="1440000"/>
          </a:xfrm>
          <a:prstGeom prst="roundRect">
            <a:avLst>
              <a:gd name="adj" fmla="val 4914"/>
            </a:avLst>
          </a:prstGeom>
          <a:ln w="12700">
            <a:solidFill>
              <a:schemeClr val="accent1"/>
            </a:solidFill>
          </a:ln>
        </p:spPr>
        <p:txBody>
          <a:bodyPr tIns="90000" bIns="36000">
            <a:noAutofit/>
          </a:bodyPr>
          <a:lstStyle>
            <a:lvl1pPr marL="0" indent="0">
              <a:buNone/>
              <a:defRPr sz="1000"/>
            </a:lvl1pPr>
            <a:lvl2pPr marL="608945" indent="0">
              <a:buNone/>
              <a:defRPr sz="1400"/>
            </a:lvl2pPr>
            <a:lvl3pPr marL="1217890" indent="0">
              <a:buNone/>
              <a:defRPr sz="1400"/>
            </a:lvl3pPr>
            <a:lvl4pPr marL="1826834" indent="0">
              <a:buNone/>
              <a:defRPr sz="1400"/>
            </a:lvl4pPr>
            <a:lvl5pPr marL="2435779" indent="0">
              <a:buNone/>
              <a:defRPr sz="1400"/>
            </a:lvl5pPr>
          </a:lstStyle>
          <a:p>
            <a:pPr lvl="0"/>
            <a:r>
              <a:rPr lang="en-US" dirty="0"/>
              <a:t>What are the objectives and tangible results expected?</a:t>
            </a:r>
          </a:p>
          <a:p>
            <a:pPr lvl="0"/>
            <a:r>
              <a:rPr lang="en-US" dirty="0"/>
              <a:t>The main objective was to create a useful document that could easily be updated with constantly changing information and circulated among new faculty. Through analytics, we can see the document has been accessed over 200 times.  Translation to French coming soon.</a:t>
            </a:r>
            <a:endParaRPr lang="fr-CA" dirty="0"/>
          </a:p>
        </p:txBody>
      </p:sp>
      <p:sp>
        <p:nvSpPr>
          <p:cNvPr id="63" name="Espace réservé du texte 6">
            <a:extLst>
              <a:ext uri="{FF2B5EF4-FFF2-40B4-BE49-F238E27FC236}">
                <a16:creationId xmlns:a16="http://schemas.microsoft.com/office/drawing/2014/main" id="{D3D2A222-9ED4-002D-461F-E3EAF0EB0E96}"/>
              </a:ext>
            </a:extLst>
          </p:cNvPr>
          <p:cNvSpPr>
            <a:spLocks noGrp="1"/>
          </p:cNvSpPr>
          <p:nvPr>
            <p:ph type="body" sz="quarter" idx="27" hasCustomPrompt="1"/>
          </p:nvPr>
        </p:nvSpPr>
        <p:spPr>
          <a:xfrm>
            <a:off x="4460630" y="1298885"/>
            <a:ext cx="2160000" cy="324301"/>
          </a:xfrm>
          <a:prstGeom prst="rect">
            <a:avLst/>
          </a:prstGeom>
          <a:ln>
            <a:noFill/>
          </a:ln>
        </p:spPr>
        <p:txBody>
          <a:bodyPr anchor="ctr">
            <a:noAutofit/>
          </a:bodyPr>
          <a:lstStyle>
            <a:lvl1pPr marL="0" indent="0" algn="r">
              <a:buNone/>
              <a:defRPr sz="1000"/>
            </a:lvl1pPr>
            <a:lvl2pPr marL="608945" indent="0">
              <a:buNone/>
              <a:defRPr sz="1400"/>
            </a:lvl2pPr>
            <a:lvl3pPr marL="1217890" indent="0">
              <a:buNone/>
              <a:defRPr sz="1400"/>
            </a:lvl3pPr>
            <a:lvl4pPr marL="1826834" indent="0">
              <a:buNone/>
              <a:defRPr sz="1400"/>
            </a:lvl4pPr>
            <a:lvl5pPr marL="2435779" indent="0">
              <a:buNone/>
              <a:defRPr sz="1400"/>
            </a:lvl5pPr>
          </a:lstStyle>
          <a:p>
            <a:pPr lvl="0"/>
            <a:r>
              <a:rPr lang="fr-CA" dirty="0"/>
              <a:t>Montant ($)</a:t>
            </a:r>
          </a:p>
        </p:txBody>
      </p:sp>
      <p:sp>
        <p:nvSpPr>
          <p:cNvPr id="19" name="Espace réservé du texte 6">
            <a:extLst>
              <a:ext uri="{FF2B5EF4-FFF2-40B4-BE49-F238E27FC236}">
                <a16:creationId xmlns:a16="http://schemas.microsoft.com/office/drawing/2014/main" id="{AA28D643-7112-51F8-34B6-B360BA023D6E}"/>
              </a:ext>
            </a:extLst>
          </p:cNvPr>
          <p:cNvSpPr>
            <a:spLocks noGrp="1"/>
          </p:cNvSpPr>
          <p:nvPr>
            <p:ph type="body" sz="quarter" idx="16" hasCustomPrompt="1"/>
          </p:nvPr>
        </p:nvSpPr>
        <p:spPr>
          <a:xfrm>
            <a:off x="4469650" y="6907394"/>
            <a:ext cx="3240000" cy="1440000"/>
          </a:xfrm>
          <a:prstGeom prst="roundRect">
            <a:avLst>
              <a:gd name="adj" fmla="val 4914"/>
            </a:avLst>
          </a:prstGeom>
          <a:ln w="12700">
            <a:solidFill>
              <a:schemeClr val="accent1"/>
            </a:solidFill>
          </a:ln>
        </p:spPr>
        <p:txBody>
          <a:bodyPr tIns="90000" bIns="36000">
            <a:noAutofit/>
          </a:bodyPr>
          <a:lstStyle>
            <a:lvl1pPr marL="0" indent="0">
              <a:buNone/>
              <a:defRPr sz="1000"/>
            </a:lvl1pPr>
            <a:lvl2pPr marL="608945" indent="0">
              <a:buNone/>
              <a:defRPr sz="1400"/>
            </a:lvl2pPr>
            <a:lvl3pPr marL="1217890" indent="0">
              <a:buNone/>
              <a:defRPr sz="1400"/>
            </a:lvl3pPr>
            <a:lvl4pPr marL="1826834" indent="0">
              <a:buNone/>
              <a:defRPr sz="1400"/>
            </a:lvl4pPr>
            <a:lvl5pPr marL="2435779" indent="0">
              <a:buNone/>
              <a:defRPr sz="1400"/>
            </a:lvl5pPr>
          </a:lstStyle>
          <a:p>
            <a:pPr lvl="0"/>
            <a:r>
              <a:rPr lang="en-US" dirty="0"/>
              <a:t>What are the best ways to publicize the project?</a:t>
            </a:r>
          </a:p>
          <a:p>
            <a:pPr lvl="0"/>
            <a:r>
              <a:rPr lang="en-US" dirty="0"/>
              <a:t>We have found that a brief presentation mentioning the existence of the guide at orientation coupled with an email with a direct link and summary of the information included to be the best approach.</a:t>
            </a:r>
            <a:endParaRPr lang="fr-CA" dirty="0"/>
          </a:p>
        </p:txBody>
      </p:sp>
      <p:sp>
        <p:nvSpPr>
          <p:cNvPr id="21" name="Espace réservé du texte 6">
            <a:extLst>
              <a:ext uri="{FF2B5EF4-FFF2-40B4-BE49-F238E27FC236}">
                <a16:creationId xmlns:a16="http://schemas.microsoft.com/office/drawing/2014/main" id="{6DE0CD3B-3DE3-CB8A-84A2-5ECA9DF8FEC5}"/>
              </a:ext>
            </a:extLst>
          </p:cNvPr>
          <p:cNvSpPr>
            <a:spLocks noGrp="1"/>
          </p:cNvSpPr>
          <p:nvPr>
            <p:ph type="body" sz="quarter" idx="17" hasCustomPrompt="1"/>
          </p:nvPr>
        </p:nvSpPr>
        <p:spPr>
          <a:xfrm>
            <a:off x="4469650" y="5072818"/>
            <a:ext cx="3240000" cy="1440000"/>
          </a:xfrm>
          <a:prstGeom prst="roundRect">
            <a:avLst>
              <a:gd name="adj" fmla="val 4914"/>
            </a:avLst>
          </a:prstGeom>
          <a:ln w="12700">
            <a:solidFill>
              <a:schemeClr val="accent1"/>
            </a:solidFill>
          </a:ln>
        </p:spPr>
        <p:txBody>
          <a:bodyPr tIns="90000" bIns="36000">
            <a:noAutofit/>
          </a:bodyPr>
          <a:lstStyle>
            <a:lvl1pPr marL="0" indent="0">
              <a:buFont typeface="Arial" panose="020B0604020202020204" pitchFamily="34" charset="0"/>
              <a:buNone/>
              <a:defRPr sz="1000"/>
            </a:lvl1pPr>
            <a:lvl2pPr marL="608945" indent="0">
              <a:buNone/>
              <a:defRPr sz="1400"/>
            </a:lvl2pPr>
            <a:lvl3pPr marL="1217890" indent="0">
              <a:buNone/>
              <a:defRPr sz="1400"/>
            </a:lvl3pPr>
            <a:lvl4pPr marL="1826834" indent="0">
              <a:buNone/>
              <a:defRPr sz="1400"/>
            </a:lvl4pPr>
            <a:lvl5pPr marL="2435779" indent="0">
              <a:buNone/>
              <a:defRPr sz="1400"/>
            </a:lvl5pPr>
          </a:lstStyle>
          <a:p>
            <a:pPr lvl="0"/>
            <a:r>
              <a:rPr lang="en-US" dirty="0"/>
              <a:t>What are the potential obstacles?</a:t>
            </a:r>
          </a:p>
          <a:p>
            <a:pPr lvl="0"/>
            <a:r>
              <a:rPr lang="en-US" dirty="0"/>
              <a:t>Ensuring the information is updated requires regular upkeep as information is constantly changing. Circulating the document among the intended audience also requires updated information from Human Resources on newly hired teachers.</a:t>
            </a:r>
          </a:p>
          <a:p>
            <a:pPr lvl="0"/>
            <a:endParaRPr lang="fr-CA" dirty="0"/>
          </a:p>
        </p:txBody>
      </p:sp>
      <p:sp>
        <p:nvSpPr>
          <p:cNvPr id="24" name="Espace réservé du texte 6">
            <a:extLst>
              <a:ext uri="{FF2B5EF4-FFF2-40B4-BE49-F238E27FC236}">
                <a16:creationId xmlns:a16="http://schemas.microsoft.com/office/drawing/2014/main" id="{61C53556-8A78-B6CC-2696-A1DFCA8E2C58}"/>
              </a:ext>
            </a:extLst>
          </p:cNvPr>
          <p:cNvSpPr>
            <a:spLocks noGrp="1"/>
          </p:cNvSpPr>
          <p:nvPr>
            <p:ph type="body" sz="quarter" idx="18" hasCustomPrompt="1"/>
          </p:nvPr>
        </p:nvSpPr>
        <p:spPr>
          <a:xfrm>
            <a:off x="4469650" y="3240000"/>
            <a:ext cx="3240000" cy="1440000"/>
          </a:xfrm>
          <a:prstGeom prst="roundRect">
            <a:avLst>
              <a:gd name="adj" fmla="val 4914"/>
            </a:avLst>
          </a:prstGeom>
          <a:ln w="12700">
            <a:solidFill>
              <a:schemeClr val="accent1"/>
            </a:solidFill>
          </a:ln>
        </p:spPr>
        <p:txBody>
          <a:bodyPr tIns="90000" bIns="36000">
            <a:noAutofit/>
          </a:bodyPr>
          <a:lstStyle>
            <a:lvl1pPr marL="0" indent="0">
              <a:buNone/>
              <a:defRPr sz="1000"/>
            </a:lvl1pPr>
            <a:lvl2pPr marL="608945" indent="0">
              <a:buNone/>
              <a:defRPr sz="1400"/>
            </a:lvl2pPr>
            <a:lvl3pPr marL="1217890" indent="0">
              <a:buNone/>
              <a:defRPr sz="1400"/>
            </a:lvl3pPr>
            <a:lvl4pPr marL="1826834" indent="0">
              <a:buNone/>
              <a:defRPr sz="1400"/>
            </a:lvl4pPr>
            <a:lvl5pPr marL="2435779" indent="0">
              <a:buNone/>
              <a:defRPr sz="1400"/>
            </a:lvl5pPr>
          </a:lstStyle>
          <a:p>
            <a:pPr lvl="0"/>
            <a:r>
              <a:rPr lang="en-US" dirty="0"/>
              <a:t>What is the strategic vision?</a:t>
            </a:r>
          </a:p>
          <a:p>
            <a:pPr lvl="0"/>
            <a:r>
              <a:rPr lang="en-US" dirty="0"/>
              <a:t>The vision with the guide was to ensure the document remained live so that information could be updated in real time and also allow for collaboration as new teachers are encouraged to submit information and resources they found useful.</a:t>
            </a:r>
            <a:endParaRPr lang="fr-CA" dirty="0"/>
          </a:p>
        </p:txBody>
      </p:sp>
      <p:sp>
        <p:nvSpPr>
          <p:cNvPr id="31" name="Espace réservé du texte 6">
            <a:extLst>
              <a:ext uri="{FF2B5EF4-FFF2-40B4-BE49-F238E27FC236}">
                <a16:creationId xmlns:a16="http://schemas.microsoft.com/office/drawing/2014/main" id="{6DACB972-5D46-DB96-18BF-B53D4773AA04}"/>
              </a:ext>
            </a:extLst>
          </p:cNvPr>
          <p:cNvSpPr>
            <a:spLocks noGrp="1"/>
          </p:cNvSpPr>
          <p:nvPr>
            <p:ph type="body" sz="quarter" idx="19" hasCustomPrompt="1"/>
          </p:nvPr>
        </p:nvSpPr>
        <p:spPr>
          <a:xfrm>
            <a:off x="513185" y="6907394"/>
            <a:ext cx="3240000" cy="1440000"/>
          </a:xfrm>
          <a:prstGeom prst="roundRect">
            <a:avLst>
              <a:gd name="adj" fmla="val 4914"/>
            </a:avLst>
          </a:prstGeom>
          <a:ln w="12700">
            <a:solidFill>
              <a:schemeClr val="accent1"/>
            </a:solidFill>
          </a:ln>
        </p:spPr>
        <p:txBody>
          <a:bodyPr tIns="90000" bIns="36000">
            <a:noAutofit/>
          </a:bodyPr>
          <a:lstStyle>
            <a:lvl1pPr marL="0" indent="0">
              <a:buNone/>
              <a:defRPr sz="1000"/>
            </a:lvl1pPr>
            <a:lvl2pPr marL="608945" indent="0">
              <a:buNone/>
              <a:defRPr sz="1400"/>
            </a:lvl2pPr>
            <a:lvl3pPr marL="1217890" indent="0">
              <a:buNone/>
              <a:defRPr sz="1400"/>
            </a:lvl3pPr>
            <a:lvl4pPr marL="1826834" indent="0">
              <a:buNone/>
              <a:defRPr sz="1400"/>
            </a:lvl4pPr>
            <a:lvl5pPr marL="2435779" indent="0">
              <a:buNone/>
              <a:defRPr sz="1400"/>
            </a:lvl5pPr>
          </a:lstStyle>
          <a:p>
            <a:pPr lvl="0"/>
            <a:r>
              <a:rPr lang="en-US" dirty="0"/>
              <a:t>How does the solution create value?</a:t>
            </a:r>
          </a:p>
          <a:p>
            <a:pPr lvl="0"/>
            <a:r>
              <a:rPr lang="en-US" dirty="0"/>
              <a:t>Spotlights information Faculty need for their first weeks of teaching at the College. Easy to access and, at a glance, we can identify which resources, links, information are being looked at the most and tailor our support (meetings, workshops) to the needs of the community.</a:t>
            </a:r>
            <a:endParaRPr lang="fr-CA" dirty="0"/>
          </a:p>
        </p:txBody>
      </p:sp>
      <p:sp>
        <p:nvSpPr>
          <p:cNvPr id="32" name="Espace réservé du texte 6">
            <a:extLst>
              <a:ext uri="{FF2B5EF4-FFF2-40B4-BE49-F238E27FC236}">
                <a16:creationId xmlns:a16="http://schemas.microsoft.com/office/drawing/2014/main" id="{4C180C79-A084-CF92-DDE0-D017CD5E3A4D}"/>
              </a:ext>
            </a:extLst>
          </p:cNvPr>
          <p:cNvSpPr>
            <a:spLocks noGrp="1"/>
          </p:cNvSpPr>
          <p:nvPr>
            <p:ph type="body" sz="quarter" idx="20" hasCustomPrompt="1"/>
          </p:nvPr>
        </p:nvSpPr>
        <p:spPr>
          <a:xfrm>
            <a:off x="513185" y="5072818"/>
            <a:ext cx="3240000" cy="1440000"/>
          </a:xfrm>
          <a:prstGeom prst="roundRect">
            <a:avLst>
              <a:gd name="adj" fmla="val 4914"/>
            </a:avLst>
          </a:prstGeom>
          <a:ln w="12700">
            <a:solidFill>
              <a:schemeClr val="accent1"/>
            </a:solidFill>
          </a:ln>
        </p:spPr>
        <p:txBody>
          <a:bodyPr tIns="90000" bIns="36000">
            <a:noAutofit/>
          </a:bodyPr>
          <a:lstStyle>
            <a:lvl1pPr marL="0" indent="0">
              <a:buNone/>
              <a:defRPr sz="1000"/>
            </a:lvl1pPr>
            <a:lvl2pPr marL="608945" indent="0">
              <a:buNone/>
              <a:defRPr sz="1400"/>
            </a:lvl2pPr>
            <a:lvl3pPr marL="1217890" indent="0">
              <a:buNone/>
              <a:defRPr sz="1400"/>
            </a:lvl3pPr>
            <a:lvl4pPr marL="1826834" indent="0">
              <a:buNone/>
              <a:defRPr sz="1400"/>
            </a:lvl4pPr>
            <a:lvl5pPr marL="2435779" indent="0">
              <a:buNone/>
              <a:defRPr sz="1400"/>
            </a:lvl5pPr>
          </a:lstStyle>
          <a:p>
            <a:pPr marL="0" marR="0" lvl="0" indent="0" algn="l" defTabSz="1217889" rtl="0" eaLnBrk="1" fontAlgn="auto" latinLnBrk="0" hangingPunct="1">
              <a:lnSpc>
                <a:spcPct val="100000"/>
              </a:lnSpc>
              <a:spcBef>
                <a:spcPts val="0"/>
              </a:spcBef>
              <a:spcAft>
                <a:spcPts val="600"/>
              </a:spcAft>
              <a:buClrTx/>
              <a:buSzTx/>
              <a:buFont typeface="Arial" panose="020B0604020202020204" pitchFamily="34" charset="0"/>
              <a:buNone/>
              <a:tabLst/>
              <a:defRPr/>
            </a:pPr>
            <a:r>
              <a:rPr lang="en-US" dirty="0"/>
              <a:t>What digital resources are required? What digital resources are available?</a:t>
            </a:r>
            <a:endParaRPr lang="fr-CA" dirty="0"/>
          </a:p>
          <a:p>
            <a:pPr lvl="0"/>
            <a:r>
              <a:rPr lang="fr-CA" dirty="0" err="1"/>
              <a:t>We</a:t>
            </a:r>
            <a:r>
              <a:rPr lang="fr-CA" dirty="0"/>
              <a:t> </a:t>
            </a:r>
            <a:r>
              <a:rPr lang="fr-CA" dirty="0" err="1"/>
              <a:t>used</a:t>
            </a:r>
            <a:r>
              <a:rPr lang="fr-CA" dirty="0"/>
              <a:t> </a:t>
            </a:r>
            <a:r>
              <a:rPr lang="fr-CA" dirty="0" err="1"/>
              <a:t>Canva</a:t>
            </a:r>
            <a:r>
              <a:rPr lang="fr-CA" dirty="0"/>
              <a:t> to </a:t>
            </a:r>
            <a:r>
              <a:rPr lang="fr-CA" dirty="0" err="1"/>
              <a:t>create</a:t>
            </a:r>
            <a:r>
              <a:rPr lang="fr-CA" dirty="0"/>
              <a:t> and </a:t>
            </a:r>
            <a:r>
              <a:rPr lang="fr-CA" dirty="0" err="1"/>
              <a:t>share</a:t>
            </a:r>
            <a:r>
              <a:rPr lang="fr-CA" dirty="0"/>
              <a:t> the </a:t>
            </a:r>
            <a:r>
              <a:rPr lang="fr-CA" dirty="0" err="1"/>
              <a:t>resource</a:t>
            </a:r>
            <a:r>
              <a:rPr lang="fr-CA" dirty="0"/>
              <a:t> </a:t>
            </a:r>
            <a:r>
              <a:rPr lang="fr-CA" dirty="0" err="1"/>
              <a:t>developed</a:t>
            </a:r>
            <a:r>
              <a:rPr lang="fr-CA" dirty="0"/>
              <a:t>. The </a:t>
            </a:r>
            <a:r>
              <a:rPr lang="fr-CA" dirty="0" err="1"/>
              <a:t>templates</a:t>
            </a:r>
            <a:r>
              <a:rPr lang="fr-CA" dirty="0"/>
              <a:t> and </a:t>
            </a:r>
            <a:r>
              <a:rPr lang="fr-CA" dirty="0" err="1"/>
              <a:t>features</a:t>
            </a:r>
            <a:r>
              <a:rPr lang="fr-CA" dirty="0"/>
              <a:t> made </a:t>
            </a:r>
            <a:r>
              <a:rPr lang="fr-CA" dirty="0" err="1"/>
              <a:t>it</a:t>
            </a:r>
            <a:r>
              <a:rPr lang="fr-CA" dirty="0"/>
              <a:t> </a:t>
            </a:r>
            <a:r>
              <a:rPr lang="fr-CA" dirty="0" err="1"/>
              <a:t>easy</a:t>
            </a:r>
            <a:r>
              <a:rPr lang="fr-CA" dirty="0"/>
              <a:t> to do </a:t>
            </a:r>
            <a:r>
              <a:rPr lang="fr-CA" dirty="0" err="1"/>
              <a:t>so</a:t>
            </a:r>
            <a:r>
              <a:rPr lang="fr-CA" dirty="0"/>
              <a:t>. </a:t>
            </a:r>
            <a:r>
              <a:rPr lang="fr-CA" dirty="0" err="1"/>
              <a:t>However</a:t>
            </a:r>
            <a:r>
              <a:rPr lang="fr-CA" dirty="0"/>
              <a:t>, MS Word </a:t>
            </a:r>
            <a:r>
              <a:rPr lang="fr-CA" dirty="0" err="1"/>
              <a:t>now</a:t>
            </a:r>
            <a:r>
              <a:rPr lang="fr-CA" dirty="0"/>
              <a:t> </a:t>
            </a:r>
            <a:r>
              <a:rPr lang="fr-CA" dirty="0" err="1"/>
              <a:t>also</a:t>
            </a:r>
            <a:r>
              <a:rPr lang="fr-CA" dirty="0"/>
              <a:t> </a:t>
            </a:r>
            <a:r>
              <a:rPr lang="fr-CA" dirty="0" err="1"/>
              <a:t>offers</a:t>
            </a:r>
            <a:r>
              <a:rPr lang="fr-CA" dirty="0"/>
              <a:t> a Web Page sharing option </a:t>
            </a:r>
            <a:r>
              <a:rPr lang="fr-CA" dirty="0" err="1"/>
              <a:t>which</a:t>
            </a:r>
            <a:r>
              <a:rPr lang="fr-CA" dirty="0"/>
              <a:t> </a:t>
            </a:r>
            <a:r>
              <a:rPr lang="fr-CA" dirty="0" err="1"/>
              <a:t>would</a:t>
            </a:r>
            <a:r>
              <a:rPr lang="fr-CA" dirty="0"/>
              <a:t> </a:t>
            </a:r>
            <a:r>
              <a:rPr lang="fr-CA" dirty="0" err="1"/>
              <a:t>ensure</a:t>
            </a:r>
            <a:r>
              <a:rPr lang="fr-CA" dirty="0"/>
              <a:t> a </a:t>
            </a:r>
            <a:r>
              <a:rPr lang="fr-CA" dirty="0" err="1"/>
              <a:t>similar</a:t>
            </a:r>
            <a:r>
              <a:rPr lang="fr-CA" dirty="0"/>
              <a:t> sharing practice </a:t>
            </a:r>
            <a:r>
              <a:rPr lang="fr-CA" dirty="0" err="1"/>
              <a:t>using</a:t>
            </a:r>
            <a:r>
              <a:rPr lang="fr-CA" dirty="0"/>
              <a:t> a non-</a:t>
            </a:r>
            <a:r>
              <a:rPr lang="fr-CA" dirty="0" err="1"/>
              <a:t>indexable</a:t>
            </a:r>
            <a:r>
              <a:rPr lang="fr-CA" dirty="0"/>
              <a:t> </a:t>
            </a:r>
            <a:r>
              <a:rPr lang="fr-CA" dirty="0" err="1"/>
              <a:t>link</a:t>
            </a:r>
            <a:r>
              <a:rPr lang="fr-CA" dirty="0"/>
              <a:t>.</a:t>
            </a:r>
          </a:p>
        </p:txBody>
      </p:sp>
      <p:sp>
        <p:nvSpPr>
          <p:cNvPr id="50" name="Espace réservé du texte 6">
            <a:extLst>
              <a:ext uri="{FF2B5EF4-FFF2-40B4-BE49-F238E27FC236}">
                <a16:creationId xmlns:a16="http://schemas.microsoft.com/office/drawing/2014/main" id="{AD5E9131-B27B-5365-6AEC-B67831F58346}"/>
              </a:ext>
            </a:extLst>
          </p:cNvPr>
          <p:cNvSpPr>
            <a:spLocks noGrp="1"/>
          </p:cNvSpPr>
          <p:nvPr>
            <p:ph type="body" sz="quarter" idx="25" hasCustomPrompt="1"/>
          </p:nvPr>
        </p:nvSpPr>
        <p:spPr>
          <a:xfrm>
            <a:off x="7345153" y="1805034"/>
            <a:ext cx="4320000" cy="1080000"/>
          </a:xfrm>
          <a:prstGeom prst="roundRect">
            <a:avLst>
              <a:gd name="adj" fmla="val 4914"/>
            </a:avLst>
          </a:prstGeom>
          <a:ln w="12700">
            <a:solidFill>
              <a:schemeClr val="accent1"/>
            </a:solidFill>
          </a:ln>
        </p:spPr>
        <p:txBody>
          <a:bodyPr tIns="288000" bIns="0">
            <a:noAutofit/>
          </a:bodyPr>
          <a:lstStyle>
            <a:lvl1pPr marL="0" indent="0">
              <a:buNone/>
              <a:defRPr sz="1000"/>
            </a:lvl1pPr>
            <a:lvl2pPr marL="608945" indent="0">
              <a:buNone/>
              <a:defRPr sz="1400"/>
            </a:lvl2pPr>
            <a:lvl3pPr marL="1217890" indent="0">
              <a:buNone/>
              <a:defRPr sz="1400"/>
            </a:lvl3pPr>
            <a:lvl4pPr marL="1826834" indent="0">
              <a:buNone/>
              <a:defRPr sz="1400"/>
            </a:lvl4pPr>
            <a:lvl5pPr marL="2435779" indent="0">
              <a:buNone/>
              <a:defRPr sz="1400"/>
            </a:lvl5pPr>
          </a:lstStyle>
          <a:p>
            <a:pPr lvl="0"/>
            <a:r>
              <a:rPr lang="en-US" dirty="0"/>
              <a:t>What is / was the problem to be solved?</a:t>
            </a:r>
          </a:p>
          <a:p>
            <a:pPr lvl="0"/>
            <a:r>
              <a:rPr lang="en-US" dirty="0"/>
              <a:t>Multiple sources of information, not a lot of time to meet with teachers individually (small team of pedagogical counsellors), the same information was repeatedly being shared over email.</a:t>
            </a:r>
            <a:endParaRPr lang="fr-CA" dirty="0"/>
          </a:p>
        </p:txBody>
      </p:sp>
      <p:sp>
        <p:nvSpPr>
          <p:cNvPr id="39" name="Espace réservé du texte 6">
            <a:extLst>
              <a:ext uri="{FF2B5EF4-FFF2-40B4-BE49-F238E27FC236}">
                <a16:creationId xmlns:a16="http://schemas.microsoft.com/office/drawing/2014/main" id="{00E5907A-64CF-9DDD-21B2-B6D18B1916AD}"/>
              </a:ext>
            </a:extLst>
          </p:cNvPr>
          <p:cNvSpPr>
            <a:spLocks noGrp="1"/>
          </p:cNvSpPr>
          <p:nvPr>
            <p:ph type="body" sz="quarter" idx="21" hasCustomPrompt="1"/>
          </p:nvPr>
        </p:nvSpPr>
        <p:spPr>
          <a:xfrm>
            <a:off x="513185" y="3243005"/>
            <a:ext cx="3240000" cy="1440000"/>
          </a:xfrm>
          <a:prstGeom prst="roundRect">
            <a:avLst>
              <a:gd name="adj" fmla="val 4914"/>
            </a:avLst>
          </a:prstGeom>
          <a:ln w="12700">
            <a:solidFill>
              <a:schemeClr val="accent1"/>
            </a:solidFill>
          </a:ln>
        </p:spPr>
        <p:txBody>
          <a:bodyPr tIns="90000" bIns="36000">
            <a:noAutofit/>
          </a:bodyPr>
          <a:lstStyle>
            <a:lvl1pPr marL="0" indent="0">
              <a:buNone/>
              <a:defRPr sz="1000"/>
            </a:lvl1pPr>
            <a:lvl2pPr marL="608945" indent="0">
              <a:buNone/>
              <a:defRPr sz="1400"/>
            </a:lvl2pPr>
            <a:lvl3pPr marL="1217890" indent="0">
              <a:buNone/>
              <a:defRPr sz="1400"/>
            </a:lvl3pPr>
            <a:lvl4pPr marL="1826834" indent="0">
              <a:buNone/>
              <a:defRPr sz="1400"/>
            </a:lvl4pPr>
            <a:lvl5pPr marL="2435779" indent="0">
              <a:buNone/>
              <a:defRPr sz="1400"/>
            </a:lvl5pPr>
          </a:lstStyle>
          <a:p>
            <a:pPr marL="0" marR="0" lvl="0" indent="0" algn="l" defTabSz="1217889" rtl="0" eaLnBrk="1" fontAlgn="auto" latinLnBrk="0" hangingPunct="1">
              <a:lnSpc>
                <a:spcPct val="100000"/>
              </a:lnSpc>
              <a:spcBef>
                <a:spcPts val="0"/>
              </a:spcBef>
              <a:spcAft>
                <a:spcPts val="600"/>
              </a:spcAft>
              <a:buClrTx/>
              <a:buSzTx/>
              <a:buFont typeface="Arial" panose="020B0604020202020204" pitchFamily="34" charset="0"/>
              <a:buNone/>
              <a:tabLst/>
              <a:defRPr/>
            </a:pPr>
            <a:r>
              <a:rPr lang="en-US" dirty="0"/>
              <a:t>What is the target? Who is the solution intended for?</a:t>
            </a:r>
          </a:p>
          <a:p>
            <a:pPr marL="0" marR="0" lvl="0" indent="0" algn="l" defTabSz="1217889" rtl="0" eaLnBrk="1" fontAlgn="auto" latinLnBrk="0" hangingPunct="1">
              <a:lnSpc>
                <a:spcPct val="100000"/>
              </a:lnSpc>
              <a:spcBef>
                <a:spcPts val="0"/>
              </a:spcBef>
              <a:spcAft>
                <a:spcPts val="600"/>
              </a:spcAft>
              <a:buClrTx/>
              <a:buSzTx/>
              <a:buFont typeface="Arial" panose="020B0604020202020204" pitchFamily="34" charset="0"/>
              <a:buNone/>
              <a:tabLst/>
              <a:defRPr/>
            </a:pPr>
            <a:r>
              <a:rPr lang="en-US" dirty="0"/>
              <a:t>Our target audience included newly hired teachers at John Abbott College. The document is also shared with department Chairpersons as well who can distribute as they see fit. </a:t>
            </a:r>
            <a:endParaRPr lang="fr-CA" dirty="0"/>
          </a:p>
        </p:txBody>
      </p:sp>
      <p:sp>
        <p:nvSpPr>
          <p:cNvPr id="40" name="Espace réservé du texte 6">
            <a:extLst>
              <a:ext uri="{FF2B5EF4-FFF2-40B4-BE49-F238E27FC236}">
                <a16:creationId xmlns:a16="http://schemas.microsoft.com/office/drawing/2014/main" id="{68DF51CF-5D79-DE95-A6EF-B276D410643F}"/>
              </a:ext>
            </a:extLst>
          </p:cNvPr>
          <p:cNvSpPr>
            <a:spLocks noGrp="1"/>
          </p:cNvSpPr>
          <p:nvPr>
            <p:ph type="body" sz="quarter" idx="22" hasCustomPrompt="1"/>
          </p:nvPr>
        </p:nvSpPr>
        <p:spPr>
          <a:xfrm>
            <a:off x="2309650" y="540000"/>
            <a:ext cx="4320000" cy="1080000"/>
          </a:xfrm>
          <a:prstGeom prst="roundRect">
            <a:avLst>
              <a:gd name="adj" fmla="val 4914"/>
            </a:avLst>
          </a:prstGeom>
          <a:ln w="12700">
            <a:solidFill>
              <a:schemeClr val="accent1"/>
            </a:solidFill>
          </a:ln>
        </p:spPr>
        <p:txBody>
          <a:bodyPr tIns="288000" bIns="0">
            <a:noAutofit/>
          </a:bodyPr>
          <a:lstStyle>
            <a:lvl1pPr marL="0" indent="0">
              <a:buNone/>
              <a:defRPr sz="1000"/>
            </a:lvl1pPr>
            <a:lvl2pPr marL="608945" indent="0">
              <a:buNone/>
              <a:defRPr sz="1400"/>
            </a:lvl2pPr>
            <a:lvl3pPr marL="1217890" indent="0">
              <a:buNone/>
              <a:defRPr sz="1400"/>
            </a:lvl3pPr>
            <a:lvl4pPr marL="1826834" indent="0">
              <a:buNone/>
              <a:defRPr sz="1400"/>
            </a:lvl4pPr>
            <a:lvl5pPr marL="2435779" indent="0">
              <a:buNone/>
              <a:defRPr sz="1400"/>
            </a:lvl5pPr>
          </a:lstStyle>
          <a:p>
            <a:pPr lvl="0"/>
            <a:r>
              <a:rPr lang="en-US" dirty="0"/>
              <a:t>What is the name of the project? Faculty Welcome Guide</a:t>
            </a:r>
            <a:endParaRPr lang="fr-CA" dirty="0"/>
          </a:p>
        </p:txBody>
      </p:sp>
      <p:sp>
        <p:nvSpPr>
          <p:cNvPr id="52" name="Espace réservé du texte 6">
            <a:extLst>
              <a:ext uri="{FF2B5EF4-FFF2-40B4-BE49-F238E27FC236}">
                <a16:creationId xmlns:a16="http://schemas.microsoft.com/office/drawing/2014/main" id="{7DD4C0CA-FFB9-5D12-A573-ED9F4AD87195}"/>
              </a:ext>
            </a:extLst>
          </p:cNvPr>
          <p:cNvSpPr>
            <a:spLocks noGrp="1"/>
          </p:cNvSpPr>
          <p:nvPr>
            <p:ph type="body" sz="quarter" idx="26" hasCustomPrompt="1"/>
          </p:nvPr>
        </p:nvSpPr>
        <p:spPr>
          <a:xfrm>
            <a:off x="2308032" y="1298889"/>
            <a:ext cx="2160000" cy="324301"/>
          </a:xfrm>
          <a:prstGeom prst="rect">
            <a:avLst/>
          </a:prstGeom>
          <a:ln>
            <a:noFill/>
          </a:ln>
        </p:spPr>
        <p:txBody>
          <a:bodyPr anchor="ctr">
            <a:noAutofit/>
          </a:bodyPr>
          <a:lstStyle>
            <a:lvl1pPr marL="0" indent="0" algn="r">
              <a:buNone/>
              <a:defRPr sz="1000"/>
            </a:lvl1pPr>
            <a:lvl2pPr marL="608945" indent="0">
              <a:buNone/>
              <a:defRPr sz="1400"/>
            </a:lvl2pPr>
            <a:lvl3pPr marL="1217890" indent="0">
              <a:buNone/>
              <a:defRPr sz="1400"/>
            </a:lvl3pPr>
            <a:lvl4pPr marL="1826834" indent="0">
              <a:buNone/>
              <a:defRPr sz="1400"/>
            </a:lvl4pPr>
            <a:lvl5pPr marL="2435779" indent="0">
              <a:buNone/>
              <a:defRPr sz="1400"/>
            </a:lvl5pPr>
          </a:lstStyle>
          <a:p>
            <a:pPr lvl="0"/>
            <a:r>
              <a:rPr lang="fr-CA" dirty="0"/>
              <a:t>2022-03-05 to </a:t>
            </a:r>
            <a:r>
              <a:rPr lang="fr-CA" dirty="0" err="1"/>
              <a:t>current</a:t>
            </a:r>
            <a:endParaRPr lang="fr-CA" dirty="0"/>
          </a:p>
        </p:txBody>
      </p:sp>
      <p:pic>
        <p:nvPicPr>
          <p:cNvPr id="42" name="Graphique 41" descr="Label contour">
            <a:extLst>
              <a:ext uri="{FF2B5EF4-FFF2-40B4-BE49-F238E27FC236}">
                <a16:creationId xmlns:a16="http://schemas.microsoft.com/office/drawing/2014/main" id="{A33AEA07-6628-19B3-3579-49D9E3361D1E}"/>
              </a:ext>
            </a:extLst>
          </p:cNvPr>
          <p:cNvPicPr>
            <a:picLocks noChangeAspect="1"/>
          </p:cNvPicPr>
          <p:nvPr userDrawn="1"/>
        </p:nvPicPr>
        <p:blipFill>
          <a:blip r:embed="rId24">
            <a:extLst>
              <a:ext uri="{96DAC541-7B7A-43D3-8B79-37D633B846F1}">
                <asvg:svgBlip xmlns:asvg="http://schemas.microsoft.com/office/drawing/2016/SVG/main" r:embed="rId25"/>
              </a:ext>
            </a:extLst>
          </a:blip>
          <a:stretch>
            <a:fillRect/>
          </a:stretch>
        </p:blipFill>
        <p:spPr>
          <a:xfrm>
            <a:off x="1728000" y="792000"/>
            <a:ext cx="540000" cy="540000"/>
          </a:xfrm>
          <a:prstGeom prst="rect">
            <a:avLst/>
          </a:prstGeom>
        </p:spPr>
      </p:pic>
      <p:sp>
        <p:nvSpPr>
          <p:cNvPr id="45" name="Espace réservé du texte 6">
            <a:extLst>
              <a:ext uri="{FF2B5EF4-FFF2-40B4-BE49-F238E27FC236}">
                <a16:creationId xmlns:a16="http://schemas.microsoft.com/office/drawing/2014/main" id="{FBDFAFCE-5336-5BBD-9CCB-4CB3E4E3A155}"/>
              </a:ext>
            </a:extLst>
          </p:cNvPr>
          <p:cNvSpPr>
            <a:spLocks noGrp="1"/>
          </p:cNvSpPr>
          <p:nvPr>
            <p:ph type="body" sz="quarter" idx="23" hasCustomPrompt="1"/>
          </p:nvPr>
        </p:nvSpPr>
        <p:spPr>
          <a:xfrm>
            <a:off x="2309650" y="1800000"/>
            <a:ext cx="4320000" cy="1080000"/>
          </a:xfrm>
          <a:prstGeom prst="roundRect">
            <a:avLst>
              <a:gd name="adj" fmla="val 4914"/>
            </a:avLst>
          </a:prstGeom>
          <a:ln w="12700">
            <a:solidFill>
              <a:schemeClr val="accent1"/>
            </a:solidFill>
          </a:ln>
        </p:spPr>
        <p:txBody>
          <a:bodyPr tIns="288000" bIns="0">
            <a:noAutofit/>
          </a:bodyPr>
          <a:lstStyle>
            <a:lvl1pPr marL="0" indent="0">
              <a:buNone/>
              <a:defRPr sz="1000"/>
            </a:lvl1pPr>
            <a:lvl2pPr marL="608945" indent="0">
              <a:buNone/>
              <a:defRPr sz="1400"/>
            </a:lvl2pPr>
            <a:lvl3pPr marL="1217890" indent="0">
              <a:buNone/>
              <a:defRPr sz="1400"/>
            </a:lvl3pPr>
            <a:lvl4pPr marL="1826834" indent="0">
              <a:buNone/>
              <a:defRPr sz="1400"/>
            </a:lvl4pPr>
            <a:lvl5pPr marL="2435779" indent="0">
              <a:buNone/>
              <a:defRPr sz="1400"/>
            </a:lvl5pPr>
          </a:lstStyle>
          <a:p>
            <a:pPr lvl="0"/>
            <a:r>
              <a:rPr lang="fr-CA" dirty="0" err="1"/>
              <a:t>What</a:t>
            </a:r>
            <a:r>
              <a:rPr lang="fr-CA" dirty="0"/>
              <a:t> </a:t>
            </a:r>
            <a:r>
              <a:rPr lang="fr-CA" dirty="0" err="1"/>
              <a:t>is</a:t>
            </a:r>
            <a:r>
              <a:rPr lang="fr-CA" dirty="0"/>
              <a:t> the background?</a:t>
            </a:r>
          </a:p>
          <a:p>
            <a:pPr lvl="0"/>
            <a:r>
              <a:rPr lang="fr-CA" dirty="0"/>
              <a:t>Not all </a:t>
            </a:r>
            <a:r>
              <a:rPr lang="fr-CA" dirty="0" err="1"/>
              <a:t>teachers</a:t>
            </a:r>
            <a:r>
              <a:rPr lang="fr-CA" dirty="0"/>
              <a:t> are </a:t>
            </a:r>
            <a:r>
              <a:rPr lang="fr-CA" dirty="0" err="1"/>
              <a:t>hired</a:t>
            </a:r>
            <a:r>
              <a:rPr lang="fr-CA" dirty="0"/>
              <a:t> in time to attend a </a:t>
            </a:r>
            <a:r>
              <a:rPr lang="fr-CA" dirty="0" err="1"/>
              <a:t>formal</a:t>
            </a:r>
            <a:r>
              <a:rPr lang="fr-CA" dirty="0"/>
              <a:t> orientation session and </a:t>
            </a:r>
            <a:r>
              <a:rPr lang="fr-CA" dirty="0" err="1"/>
              <a:t>even</a:t>
            </a:r>
            <a:r>
              <a:rPr lang="fr-CA" dirty="0"/>
              <a:t> </a:t>
            </a:r>
            <a:r>
              <a:rPr lang="fr-CA" dirty="0" err="1"/>
              <a:t>when</a:t>
            </a:r>
            <a:r>
              <a:rPr lang="fr-CA" dirty="0"/>
              <a:t> </a:t>
            </a:r>
            <a:r>
              <a:rPr lang="fr-CA" dirty="0" err="1"/>
              <a:t>they</a:t>
            </a:r>
            <a:r>
              <a:rPr lang="fr-CA" dirty="0"/>
              <a:t> do, information </a:t>
            </a:r>
            <a:r>
              <a:rPr lang="fr-CA" dirty="0" err="1"/>
              <a:t>overload</a:t>
            </a:r>
            <a:r>
              <a:rPr lang="fr-CA" dirty="0"/>
              <a:t> </a:t>
            </a:r>
            <a:r>
              <a:rPr lang="fr-CA" dirty="0" err="1"/>
              <a:t>is</a:t>
            </a:r>
            <a:r>
              <a:rPr lang="fr-CA" dirty="0"/>
              <a:t> </a:t>
            </a:r>
            <a:r>
              <a:rPr lang="fr-CA" dirty="0" err="1"/>
              <a:t>commonly</a:t>
            </a:r>
            <a:r>
              <a:rPr lang="fr-CA" dirty="0"/>
              <a:t> </a:t>
            </a:r>
            <a:r>
              <a:rPr lang="fr-CA" dirty="0" err="1"/>
              <a:t>experienced</a:t>
            </a:r>
            <a:r>
              <a:rPr lang="fr-CA" dirty="0"/>
              <a:t>. </a:t>
            </a:r>
          </a:p>
        </p:txBody>
      </p:sp>
      <p:pic>
        <p:nvPicPr>
          <p:cNvPr id="60" name="Graphique 59" descr="Badge Question Mark contour">
            <a:extLst>
              <a:ext uri="{FF2B5EF4-FFF2-40B4-BE49-F238E27FC236}">
                <a16:creationId xmlns:a16="http://schemas.microsoft.com/office/drawing/2014/main" id="{BD9E2208-5D70-AB7B-6831-77693111E12F}"/>
              </a:ext>
            </a:extLst>
          </p:cNvPr>
          <p:cNvPicPr>
            <a:picLocks noChangeAspect="1"/>
          </p:cNvPicPr>
          <p:nvPr userDrawn="1"/>
        </p:nvPicPr>
        <p:blipFill>
          <a:blip r:embed="rId26">
            <a:extLst>
              <a:ext uri="{96DAC541-7B7A-43D3-8B79-37D633B846F1}">
                <asvg:svgBlip xmlns:asvg="http://schemas.microsoft.com/office/drawing/2016/SVG/main" r:embed="rId27"/>
              </a:ext>
            </a:extLst>
          </a:blip>
          <a:stretch>
            <a:fillRect/>
          </a:stretch>
        </p:blipFill>
        <p:spPr>
          <a:xfrm>
            <a:off x="1728000" y="2056429"/>
            <a:ext cx="540000" cy="540000"/>
          </a:xfrm>
          <a:prstGeom prst="rect">
            <a:avLst/>
          </a:prstGeom>
        </p:spPr>
      </p:pic>
      <p:sp>
        <p:nvSpPr>
          <p:cNvPr id="49" name="Espace réservé du texte 6">
            <a:extLst>
              <a:ext uri="{FF2B5EF4-FFF2-40B4-BE49-F238E27FC236}">
                <a16:creationId xmlns:a16="http://schemas.microsoft.com/office/drawing/2014/main" id="{6D67BF0E-7E90-DF16-09BC-C5C7092F698D}"/>
              </a:ext>
            </a:extLst>
          </p:cNvPr>
          <p:cNvSpPr>
            <a:spLocks noGrp="1"/>
          </p:cNvSpPr>
          <p:nvPr>
            <p:ph type="body" sz="quarter" idx="24" hasCustomPrompt="1"/>
          </p:nvPr>
        </p:nvSpPr>
        <p:spPr>
          <a:xfrm>
            <a:off x="7345153" y="540000"/>
            <a:ext cx="4320000" cy="1080000"/>
          </a:xfrm>
          <a:prstGeom prst="roundRect">
            <a:avLst>
              <a:gd name="adj" fmla="val 4914"/>
            </a:avLst>
          </a:prstGeom>
          <a:ln w="12700">
            <a:solidFill>
              <a:schemeClr val="accent1"/>
            </a:solidFill>
          </a:ln>
        </p:spPr>
        <p:txBody>
          <a:bodyPr tIns="288000" bIns="0">
            <a:noAutofit/>
          </a:bodyPr>
          <a:lstStyle>
            <a:lvl1pPr marL="0" indent="0">
              <a:buNone/>
              <a:defRPr sz="1000"/>
            </a:lvl1pPr>
            <a:lvl2pPr marL="608945" indent="0">
              <a:buNone/>
              <a:defRPr sz="1400"/>
            </a:lvl2pPr>
            <a:lvl3pPr marL="1217890" indent="0">
              <a:buNone/>
              <a:defRPr sz="1400"/>
            </a:lvl3pPr>
            <a:lvl4pPr marL="1826834" indent="0">
              <a:buNone/>
              <a:defRPr sz="1400"/>
            </a:lvl4pPr>
            <a:lvl5pPr marL="2435779" indent="0">
              <a:buNone/>
              <a:defRPr sz="1400"/>
            </a:lvl5pPr>
          </a:lstStyle>
          <a:p>
            <a:pPr lvl="0"/>
            <a:r>
              <a:rPr lang="fr-CA" dirty="0" err="1"/>
              <a:t>What</a:t>
            </a:r>
            <a:r>
              <a:rPr lang="fr-CA" dirty="0"/>
              <a:t> </a:t>
            </a:r>
            <a:r>
              <a:rPr lang="fr-CA" dirty="0" err="1"/>
              <a:t>is</a:t>
            </a:r>
            <a:r>
              <a:rPr lang="fr-CA" dirty="0"/>
              <a:t> the initial </a:t>
            </a:r>
            <a:r>
              <a:rPr lang="fr-CA" dirty="0" err="1"/>
              <a:t>idea</a:t>
            </a:r>
            <a:r>
              <a:rPr lang="fr-CA" dirty="0"/>
              <a:t>?</a:t>
            </a:r>
          </a:p>
          <a:p>
            <a:pPr lvl="0"/>
            <a:r>
              <a:rPr lang="fr-CA" dirty="0" err="1"/>
              <a:t>Centralize</a:t>
            </a:r>
            <a:r>
              <a:rPr lang="fr-CA" dirty="0"/>
              <a:t> </a:t>
            </a:r>
            <a:r>
              <a:rPr lang="fr-CA" dirty="0" err="1"/>
              <a:t>resources</a:t>
            </a:r>
            <a:r>
              <a:rPr lang="fr-CA" dirty="0"/>
              <a:t> </a:t>
            </a:r>
            <a:r>
              <a:rPr lang="fr-CA" dirty="0" err="1"/>
              <a:t>from</a:t>
            </a:r>
            <a:r>
              <a:rPr lang="fr-CA" dirty="0"/>
              <a:t> the </a:t>
            </a:r>
            <a:r>
              <a:rPr lang="fr-CA" dirty="0" err="1"/>
              <a:t>various</a:t>
            </a:r>
            <a:r>
              <a:rPr lang="fr-CA" dirty="0"/>
              <a:t> platforms at the </a:t>
            </a:r>
            <a:r>
              <a:rPr lang="fr-CA" dirty="0" err="1"/>
              <a:t>College</a:t>
            </a:r>
            <a:r>
              <a:rPr lang="fr-CA" dirty="0"/>
              <a:t> </a:t>
            </a:r>
            <a:r>
              <a:rPr lang="fr-CA" dirty="0" err="1"/>
              <a:t>so</a:t>
            </a:r>
            <a:r>
              <a:rPr lang="fr-CA" dirty="0"/>
              <a:t> </a:t>
            </a:r>
            <a:r>
              <a:rPr lang="fr-CA" dirty="0" err="1"/>
              <a:t>that</a:t>
            </a:r>
            <a:r>
              <a:rPr lang="fr-CA" dirty="0"/>
              <a:t> </a:t>
            </a:r>
            <a:r>
              <a:rPr lang="fr-CA" dirty="0" err="1"/>
              <a:t>busy</a:t>
            </a:r>
            <a:r>
              <a:rPr lang="fr-CA" dirty="0"/>
              <a:t> new </a:t>
            </a:r>
            <a:r>
              <a:rPr lang="fr-CA" dirty="0" err="1"/>
              <a:t>teachers</a:t>
            </a:r>
            <a:r>
              <a:rPr lang="fr-CA" dirty="0"/>
              <a:t> can </a:t>
            </a:r>
            <a:r>
              <a:rPr lang="fr-CA" dirty="0" err="1"/>
              <a:t>easily</a:t>
            </a:r>
            <a:r>
              <a:rPr lang="fr-CA" dirty="0"/>
              <a:t> </a:t>
            </a:r>
            <a:r>
              <a:rPr lang="fr-CA" dirty="0" err="1"/>
              <a:t>access</a:t>
            </a:r>
            <a:r>
              <a:rPr lang="fr-CA" dirty="0"/>
              <a:t> the information </a:t>
            </a:r>
            <a:r>
              <a:rPr lang="fr-CA" dirty="0" err="1"/>
              <a:t>they</a:t>
            </a:r>
            <a:r>
              <a:rPr lang="fr-CA" dirty="0"/>
              <a:t> </a:t>
            </a:r>
            <a:r>
              <a:rPr lang="fr-CA" dirty="0" err="1"/>
              <a:t>need</a:t>
            </a:r>
            <a:r>
              <a:rPr lang="fr-CA" dirty="0"/>
              <a:t> for </a:t>
            </a:r>
            <a:r>
              <a:rPr lang="fr-CA" dirty="0" err="1"/>
              <a:t>their</a:t>
            </a:r>
            <a:r>
              <a:rPr lang="fr-CA" dirty="0"/>
              <a:t> first couple </a:t>
            </a:r>
            <a:r>
              <a:rPr lang="fr-CA" dirty="0" err="1"/>
              <a:t>weeks</a:t>
            </a:r>
            <a:r>
              <a:rPr lang="fr-CA" dirty="0"/>
              <a:t> of </a:t>
            </a:r>
            <a:r>
              <a:rPr lang="fr-CA" dirty="0" err="1"/>
              <a:t>teaching</a:t>
            </a:r>
            <a:r>
              <a:rPr lang="fr-CA" dirty="0"/>
              <a:t>.</a:t>
            </a:r>
          </a:p>
        </p:txBody>
      </p:sp>
      <p:sp>
        <p:nvSpPr>
          <p:cNvPr id="70" name="ZoneTexte 69">
            <a:extLst>
              <a:ext uri="{FF2B5EF4-FFF2-40B4-BE49-F238E27FC236}">
                <a16:creationId xmlns:a16="http://schemas.microsoft.com/office/drawing/2014/main" id="{86C08C86-8E0C-6522-D21A-1B7B69F18B77}"/>
              </a:ext>
            </a:extLst>
          </p:cNvPr>
          <p:cNvSpPr txBox="1">
            <a:spLocks/>
          </p:cNvSpPr>
          <p:nvPr userDrawn="1"/>
        </p:nvSpPr>
        <p:spPr>
          <a:xfrm>
            <a:off x="513185" y="3063005"/>
            <a:ext cx="3240000" cy="252000"/>
          </a:xfrm>
          <a:prstGeom prst="rect">
            <a:avLst/>
          </a:prstGeom>
          <a:solidFill>
            <a:schemeClr val="accent1"/>
          </a:solidFill>
          <a:ln w="12700">
            <a:solidFill>
              <a:schemeClr val="accent1"/>
            </a:solidFill>
          </a:ln>
        </p:spPr>
        <p:txBody>
          <a:bodyPr wrap="square" rtlCol="0" anchor="ctr" anchorCtr="0">
            <a:spAutoFit/>
          </a:bodyPr>
          <a:lstStyle/>
          <a:p>
            <a:pPr algn="ctr"/>
            <a:r>
              <a:rPr lang="fr-CA" sz="1000" b="1" dirty="0">
                <a:solidFill>
                  <a:schemeClr val="bg1"/>
                </a:solidFill>
                <a:latin typeface="+mj-lt"/>
              </a:rPr>
              <a:t>Target</a:t>
            </a:r>
          </a:p>
        </p:txBody>
      </p:sp>
      <p:sp>
        <p:nvSpPr>
          <p:cNvPr id="71" name="ZoneTexte 70">
            <a:extLst>
              <a:ext uri="{FF2B5EF4-FFF2-40B4-BE49-F238E27FC236}">
                <a16:creationId xmlns:a16="http://schemas.microsoft.com/office/drawing/2014/main" id="{2204109B-6AD8-4F91-27DC-7FE234D38FFF}"/>
              </a:ext>
            </a:extLst>
          </p:cNvPr>
          <p:cNvSpPr txBox="1"/>
          <p:nvPr userDrawn="1"/>
        </p:nvSpPr>
        <p:spPr>
          <a:xfrm>
            <a:off x="509588" y="8533392"/>
            <a:ext cx="11160125" cy="215444"/>
          </a:xfrm>
          <a:prstGeom prst="rect">
            <a:avLst/>
          </a:prstGeom>
          <a:noFill/>
        </p:spPr>
        <p:txBody>
          <a:bodyPr wrap="square" rtlCol="0">
            <a:spAutoFit/>
          </a:bodyPr>
          <a:lstStyle/>
          <a:p>
            <a:pPr algn="ctr"/>
            <a:r>
              <a:rPr lang="fr-CA" sz="800" dirty="0"/>
              <a:t>Inspiré du modèle </a:t>
            </a:r>
            <a:r>
              <a:rPr lang="fr-CA" sz="800" i="1" dirty="0"/>
              <a:t>Project Canvas</a:t>
            </a:r>
            <a:r>
              <a:rPr lang="fr-CA" sz="800" i="0" dirty="0"/>
              <a:t> par</a:t>
            </a:r>
            <a:r>
              <a:rPr lang="fr-CA" sz="800" dirty="0"/>
              <a:t> </a:t>
            </a:r>
            <a:r>
              <a:rPr lang="fr-CA" sz="800" dirty="0" err="1">
                <a:solidFill>
                  <a:schemeClr val="accent2"/>
                </a:solidFill>
                <a:hlinkClick r:id="rId28">
                  <a:extLst>
                    <a:ext uri="{A12FA001-AC4F-418D-AE19-62706E023703}">
                      <ahyp:hlinkClr xmlns:ahyp="http://schemas.microsoft.com/office/drawing/2018/hyperlinkcolor" val="tx"/>
                    </a:ext>
                  </a:extLst>
                </a:hlinkClick>
              </a:rPr>
              <a:t>MethodKit</a:t>
            </a:r>
            <a:endParaRPr lang="fr-CA" sz="800" dirty="0">
              <a:solidFill>
                <a:schemeClr val="accent2"/>
              </a:solidFill>
            </a:endParaRPr>
          </a:p>
        </p:txBody>
      </p:sp>
      <p:sp>
        <p:nvSpPr>
          <p:cNvPr id="72" name="ZoneTexte 71">
            <a:extLst>
              <a:ext uri="{FF2B5EF4-FFF2-40B4-BE49-F238E27FC236}">
                <a16:creationId xmlns:a16="http://schemas.microsoft.com/office/drawing/2014/main" id="{D144DD63-A903-9670-5F69-082006D28EB0}"/>
              </a:ext>
            </a:extLst>
          </p:cNvPr>
          <p:cNvSpPr txBox="1">
            <a:spLocks/>
          </p:cNvSpPr>
          <p:nvPr userDrawn="1"/>
        </p:nvSpPr>
        <p:spPr>
          <a:xfrm>
            <a:off x="4469650" y="3063005"/>
            <a:ext cx="3240000" cy="252000"/>
          </a:xfrm>
          <a:prstGeom prst="rect">
            <a:avLst/>
          </a:prstGeom>
          <a:solidFill>
            <a:schemeClr val="accent1"/>
          </a:solidFill>
          <a:ln w="12700">
            <a:solidFill>
              <a:schemeClr val="accent1"/>
            </a:solidFill>
          </a:ln>
        </p:spPr>
        <p:txBody>
          <a:bodyPr wrap="square" rtlCol="0" anchor="ctr" anchorCtr="0">
            <a:spAutoFit/>
          </a:bodyPr>
          <a:lstStyle/>
          <a:p>
            <a:pPr algn="ctr"/>
            <a:r>
              <a:rPr lang="fr-CA" sz="1000" b="1" dirty="0">
                <a:solidFill>
                  <a:schemeClr val="bg1"/>
                </a:solidFill>
                <a:latin typeface="+mj-lt"/>
              </a:rPr>
              <a:t>Vision</a:t>
            </a:r>
          </a:p>
        </p:txBody>
      </p:sp>
      <p:sp>
        <p:nvSpPr>
          <p:cNvPr id="73" name="ZoneTexte 72">
            <a:extLst>
              <a:ext uri="{FF2B5EF4-FFF2-40B4-BE49-F238E27FC236}">
                <a16:creationId xmlns:a16="http://schemas.microsoft.com/office/drawing/2014/main" id="{C8776B7D-4A75-F929-A3D4-12B3EC35A149}"/>
              </a:ext>
            </a:extLst>
          </p:cNvPr>
          <p:cNvSpPr txBox="1">
            <a:spLocks/>
          </p:cNvSpPr>
          <p:nvPr userDrawn="1"/>
        </p:nvSpPr>
        <p:spPr>
          <a:xfrm>
            <a:off x="8425387" y="3063005"/>
            <a:ext cx="3240000" cy="252000"/>
          </a:xfrm>
          <a:prstGeom prst="rect">
            <a:avLst/>
          </a:prstGeom>
          <a:solidFill>
            <a:schemeClr val="accent1"/>
          </a:solidFill>
          <a:ln w="12700">
            <a:solidFill>
              <a:schemeClr val="accent1"/>
            </a:solidFill>
          </a:ln>
        </p:spPr>
        <p:txBody>
          <a:bodyPr wrap="square" rtlCol="0" anchor="ctr" anchorCtr="0">
            <a:spAutoFit/>
          </a:bodyPr>
          <a:lstStyle/>
          <a:p>
            <a:pPr algn="ctr"/>
            <a:r>
              <a:rPr lang="fr-CA" sz="1000" b="1" dirty="0">
                <a:solidFill>
                  <a:schemeClr val="bg1"/>
                </a:solidFill>
                <a:latin typeface="+mj-lt"/>
              </a:rPr>
              <a:t>Goals</a:t>
            </a:r>
          </a:p>
        </p:txBody>
      </p:sp>
      <p:sp>
        <p:nvSpPr>
          <p:cNvPr id="74" name="ZoneTexte 73">
            <a:extLst>
              <a:ext uri="{FF2B5EF4-FFF2-40B4-BE49-F238E27FC236}">
                <a16:creationId xmlns:a16="http://schemas.microsoft.com/office/drawing/2014/main" id="{46D93C13-FFA8-6AE3-79A9-D811F159F818}"/>
              </a:ext>
            </a:extLst>
          </p:cNvPr>
          <p:cNvSpPr txBox="1">
            <a:spLocks/>
          </p:cNvSpPr>
          <p:nvPr userDrawn="1"/>
        </p:nvSpPr>
        <p:spPr>
          <a:xfrm>
            <a:off x="513185" y="4892818"/>
            <a:ext cx="3240000" cy="252000"/>
          </a:xfrm>
          <a:prstGeom prst="rect">
            <a:avLst/>
          </a:prstGeom>
          <a:solidFill>
            <a:schemeClr val="accent1"/>
          </a:solidFill>
          <a:ln w="12700">
            <a:solidFill>
              <a:schemeClr val="accent1"/>
            </a:solidFill>
          </a:ln>
        </p:spPr>
        <p:txBody>
          <a:bodyPr wrap="square" rtlCol="0" anchor="ctr" anchorCtr="0">
            <a:spAutoFit/>
          </a:bodyPr>
          <a:lstStyle/>
          <a:p>
            <a:pPr algn="ctr"/>
            <a:r>
              <a:rPr lang="fr-CA" sz="1000" b="1" dirty="0">
                <a:solidFill>
                  <a:schemeClr val="bg1"/>
                </a:solidFill>
                <a:latin typeface="+mj-lt"/>
              </a:rPr>
              <a:t>Digital </a:t>
            </a:r>
            <a:r>
              <a:rPr lang="fr-CA" sz="1000" b="1" dirty="0" err="1">
                <a:solidFill>
                  <a:schemeClr val="bg1"/>
                </a:solidFill>
                <a:latin typeface="+mj-lt"/>
              </a:rPr>
              <a:t>resources</a:t>
            </a:r>
            <a:endParaRPr lang="fr-CA" sz="1000" b="1" dirty="0">
              <a:solidFill>
                <a:schemeClr val="bg1"/>
              </a:solidFill>
              <a:latin typeface="+mj-lt"/>
            </a:endParaRPr>
          </a:p>
        </p:txBody>
      </p:sp>
      <p:sp>
        <p:nvSpPr>
          <p:cNvPr id="75" name="ZoneTexte 74">
            <a:extLst>
              <a:ext uri="{FF2B5EF4-FFF2-40B4-BE49-F238E27FC236}">
                <a16:creationId xmlns:a16="http://schemas.microsoft.com/office/drawing/2014/main" id="{EBE96521-7898-BD22-71D0-886217C784CA}"/>
              </a:ext>
            </a:extLst>
          </p:cNvPr>
          <p:cNvSpPr txBox="1">
            <a:spLocks/>
          </p:cNvSpPr>
          <p:nvPr userDrawn="1"/>
        </p:nvSpPr>
        <p:spPr>
          <a:xfrm>
            <a:off x="4469650" y="4892818"/>
            <a:ext cx="3240000" cy="252000"/>
          </a:xfrm>
          <a:prstGeom prst="rect">
            <a:avLst/>
          </a:prstGeom>
          <a:solidFill>
            <a:schemeClr val="accent1"/>
          </a:solidFill>
          <a:ln w="12700">
            <a:solidFill>
              <a:schemeClr val="accent1"/>
            </a:solidFill>
          </a:ln>
        </p:spPr>
        <p:txBody>
          <a:bodyPr wrap="square" rtlCol="0" anchor="ctr" anchorCtr="0">
            <a:spAutoFit/>
          </a:bodyPr>
          <a:lstStyle/>
          <a:p>
            <a:pPr algn="ctr"/>
            <a:r>
              <a:rPr lang="fr-CA" sz="1000" b="1" dirty="0">
                <a:solidFill>
                  <a:schemeClr val="bg1"/>
                </a:solidFill>
                <a:latin typeface="+mj-lt"/>
              </a:rPr>
              <a:t>Obstacles</a:t>
            </a:r>
          </a:p>
        </p:txBody>
      </p:sp>
      <p:sp>
        <p:nvSpPr>
          <p:cNvPr id="76" name="ZoneTexte 75">
            <a:extLst>
              <a:ext uri="{FF2B5EF4-FFF2-40B4-BE49-F238E27FC236}">
                <a16:creationId xmlns:a16="http://schemas.microsoft.com/office/drawing/2014/main" id="{9E871E66-79F1-81F1-8737-C7E32A4E7E55}"/>
              </a:ext>
            </a:extLst>
          </p:cNvPr>
          <p:cNvSpPr txBox="1">
            <a:spLocks/>
          </p:cNvSpPr>
          <p:nvPr userDrawn="1"/>
        </p:nvSpPr>
        <p:spPr>
          <a:xfrm>
            <a:off x="8425387" y="4895707"/>
            <a:ext cx="3240000" cy="246221"/>
          </a:xfrm>
          <a:prstGeom prst="rect">
            <a:avLst/>
          </a:prstGeom>
          <a:solidFill>
            <a:schemeClr val="accent1"/>
          </a:solidFill>
          <a:ln w="12700">
            <a:solidFill>
              <a:schemeClr val="accent1"/>
            </a:solidFill>
          </a:ln>
        </p:spPr>
        <p:txBody>
          <a:bodyPr wrap="square"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fr-CA" sz="1000" b="1" dirty="0">
                <a:solidFill>
                  <a:schemeClr val="bg1"/>
                </a:solidFill>
                <a:latin typeface="+mj-lt"/>
              </a:rPr>
              <a:t>Human </a:t>
            </a:r>
            <a:r>
              <a:rPr lang="fr-CA" sz="1000" b="1" dirty="0" err="1">
                <a:solidFill>
                  <a:schemeClr val="bg1"/>
                </a:solidFill>
                <a:latin typeface="+mj-lt"/>
              </a:rPr>
              <a:t>resources</a:t>
            </a:r>
            <a:endParaRPr lang="fr-CA" sz="1000" b="1" dirty="0">
              <a:solidFill>
                <a:schemeClr val="bg1"/>
              </a:solidFill>
              <a:latin typeface="+mj-lt"/>
            </a:endParaRPr>
          </a:p>
        </p:txBody>
      </p:sp>
      <p:sp>
        <p:nvSpPr>
          <p:cNvPr id="77" name="ZoneTexte 76">
            <a:extLst>
              <a:ext uri="{FF2B5EF4-FFF2-40B4-BE49-F238E27FC236}">
                <a16:creationId xmlns:a16="http://schemas.microsoft.com/office/drawing/2014/main" id="{D1C9C999-EBC7-281A-55BF-CBFC689B7AA7}"/>
              </a:ext>
            </a:extLst>
          </p:cNvPr>
          <p:cNvSpPr txBox="1">
            <a:spLocks/>
          </p:cNvSpPr>
          <p:nvPr userDrawn="1"/>
        </p:nvSpPr>
        <p:spPr>
          <a:xfrm>
            <a:off x="513185" y="6728062"/>
            <a:ext cx="3240000" cy="252000"/>
          </a:xfrm>
          <a:prstGeom prst="rect">
            <a:avLst/>
          </a:prstGeom>
          <a:solidFill>
            <a:schemeClr val="accent1"/>
          </a:solidFill>
          <a:ln w="12700">
            <a:solidFill>
              <a:schemeClr val="accent1"/>
            </a:solidFill>
          </a:ln>
        </p:spPr>
        <p:txBody>
          <a:bodyPr wrap="square" rtlCol="0" anchor="ctr" anchorCtr="0">
            <a:spAutoFit/>
          </a:bodyPr>
          <a:lstStyle/>
          <a:p>
            <a:pPr algn="ctr"/>
            <a:r>
              <a:rPr lang="fr-CA" sz="1000" b="1" dirty="0">
                <a:solidFill>
                  <a:schemeClr val="bg1"/>
                </a:solidFill>
                <a:latin typeface="+mj-lt"/>
              </a:rPr>
              <a:t>Added value</a:t>
            </a:r>
          </a:p>
        </p:txBody>
      </p:sp>
      <p:sp>
        <p:nvSpPr>
          <p:cNvPr id="78" name="ZoneTexte 77">
            <a:extLst>
              <a:ext uri="{FF2B5EF4-FFF2-40B4-BE49-F238E27FC236}">
                <a16:creationId xmlns:a16="http://schemas.microsoft.com/office/drawing/2014/main" id="{61275FB4-A588-1AC3-64B4-59B7709CEF0E}"/>
              </a:ext>
            </a:extLst>
          </p:cNvPr>
          <p:cNvSpPr txBox="1">
            <a:spLocks/>
          </p:cNvSpPr>
          <p:nvPr userDrawn="1"/>
        </p:nvSpPr>
        <p:spPr>
          <a:xfrm>
            <a:off x="4469650" y="6728062"/>
            <a:ext cx="3240000" cy="252000"/>
          </a:xfrm>
          <a:prstGeom prst="rect">
            <a:avLst/>
          </a:prstGeom>
          <a:solidFill>
            <a:schemeClr val="accent1"/>
          </a:solidFill>
          <a:ln w="12700">
            <a:solidFill>
              <a:schemeClr val="accent1"/>
            </a:solidFill>
          </a:ln>
        </p:spPr>
        <p:txBody>
          <a:bodyPr wrap="square" rtlCol="0" anchor="ctr" anchorCtr="0">
            <a:spAutoFit/>
          </a:bodyPr>
          <a:lstStyle/>
          <a:p>
            <a:pPr algn="ctr"/>
            <a:r>
              <a:rPr lang="fr-CA" sz="1000" b="1" dirty="0" err="1">
                <a:solidFill>
                  <a:schemeClr val="bg1"/>
                </a:solidFill>
                <a:latin typeface="+mj-lt"/>
              </a:rPr>
              <a:t>Outreach</a:t>
            </a:r>
            <a:endParaRPr lang="fr-CA" sz="1000" b="1" dirty="0">
              <a:solidFill>
                <a:schemeClr val="bg1"/>
              </a:solidFill>
              <a:latin typeface="+mj-lt"/>
            </a:endParaRPr>
          </a:p>
        </p:txBody>
      </p:sp>
      <p:sp>
        <p:nvSpPr>
          <p:cNvPr id="79" name="ZoneTexte 78">
            <a:extLst>
              <a:ext uri="{FF2B5EF4-FFF2-40B4-BE49-F238E27FC236}">
                <a16:creationId xmlns:a16="http://schemas.microsoft.com/office/drawing/2014/main" id="{7FB5F09F-D4C3-362C-410B-EB4526D9C4C4}"/>
              </a:ext>
            </a:extLst>
          </p:cNvPr>
          <p:cNvSpPr txBox="1">
            <a:spLocks/>
          </p:cNvSpPr>
          <p:nvPr userDrawn="1"/>
        </p:nvSpPr>
        <p:spPr>
          <a:xfrm>
            <a:off x="8425387" y="6728062"/>
            <a:ext cx="3240000" cy="252000"/>
          </a:xfrm>
          <a:prstGeom prst="rect">
            <a:avLst/>
          </a:prstGeom>
          <a:solidFill>
            <a:schemeClr val="accent1"/>
          </a:solidFill>
          <a:ln w="12700">
            <a:solidFill>
              <a:schemeClr val="accent1"/>
            </a:solidFill>
          </a:ln>
        </p:spPr>
        <p:txBody>
          <a:bodyPr wrap="square" rtlCol="0" anchor="ctr" anchorCtr="0">
            <a:spAutoFit/>
          </a:bodyPr>
          <a:lstStyle/>
          <a:p>
            <a:pPr algn="ctr"/>
            <a:r>
              <a:rPr lang="fr-CA" sz="1000" b="1" dirty="0">
                <a:solidFill>
                  <a:schemeClr val="bg1"/>
                </a:solidFill>
                <a:latin typeface="+mj-lt"/>
              </a:rPr>
              <a:t>Timeline</a:t>
            </a:r>
          </a:p>
        </p:txBody>
      </p:sp>
      <p:sp>
        <p:nvSpPr>
          <p:cNvPr id="80" name="ZoneTexte 79">
            <a:extLst>
              <a:ext uri="{FF2B5EF4-FFF2-40B4-BE49-F238E27FC236}">
                <a16:creationId xmlns:a16="http://schemas.microsoft.com/office/drawing/2014/main" id="{4AEAE50C-AC04-447A-72E2-992F6423EBC1}"/>
              </a:ext>
            </a:extLst>
          </p:cNvPr>
          <p:cNvSpPr txBox="1">
            <a:spLocks/>
          </p:cNvSpPr>
          <p:nvPr userDrawn="1"/>
        </p:nvSpPr>
        <p:spPr>
          <a:xfrm>
            <a:off x="2309650" y="540000"/>
            <a:ext cx="4320000" cy="252000"/>
          </a:xfrm>
          <a:prstGeom prst="rect">
            <a:avLst/>
          </a:prstGeom>
          <a:solidFill>
            <a:schemeClr val="accent1"/>
          </a:solidFill>
          <a:ln w="12700">
            <a:solidFill>
              <a:schemeClr val="accent1"/>
            </a:solidFill>
          </a:ln>
        </p:spPr>
        <p:txBody>
          <a:bodyPr wrap="square" rtlCol="0" anchor="ctr" anchorCtr="0">
            <a:spAutoFit/>
          </a:bodyPr>
          <a:lstStyle/>
          <a:p>
            <a:pPr algn="ctr"/>
            <a:r>
              <a:rPr lang="fr-CA" sz="1000" b="1" dirty="0">
                <a:solidFill>
                  <a:schemeClr val="bg1"/>
                </a:solidFill>
                <a:latin typeface="+mj-lt"/>
              </a:rPr>
              <a:t>Name</a:t>
            </a:r>
          </a:p>
        </p:txBody>
      </p:sp>
      <p:sp>
        <p:nvSpPr>
          <p:cNvPr id="81" name="ZoneTexte 80">
            <a:extLst>
              <a:ext uri="{FF2B5EF4-FFF2-40B4-BE49-F238E27FC236}">
                <a16:creationId xmlns:a16="http://schemas.microsoft.com/office/drawing/2014/main" id="{EB50FA51-67FB-5F54-D21F-AFA6233D136C}"/>
              </a:ext>
            </a:extLst>
          </p:cNvPr>
          <p:cNvSpPr txBox="1">
            <a:spLocks/>
          </p:cNvSpPr>
          <p:nvPr userDrawn="1"/>
        </p:nvSpPr>
        <p:spPr>
          <a:xfrm>
            <a:off x="7349713" y="540000"/>
            <a:ext cx="4320000" cy="252000"/>
          </a:xfrm>
          <a:prstGeom prst="rect">
            <a:avLst/>
          </a:prstGeom>
          <a:solidFill>
            <a:schemeClr val="accent1"/>
          </a:solidFill>
          <a:ln w="12700">
            <a:solidFill>
              <a:schemeClr val="accent1"/>
            </a:solidFill>
          </a:ln>
        </p:spPr>
        <p:txBody>
          <a:bodyPr wrap="square" rtlCol="0" anchor="ctr" anchorCtr="0">
            <a:spAutoFit/>
          </a:bodyPr>
          <a:lstStyle/>
          <a:p>
            <a:pPr algn="ctr"/>
            <a:r>
              <a:rPr lang="fr-CA" sz="1000" b="1" dirty="0" err="1">
                <a:solidFill>
                  <a:schemeClr val="bg1"/>
                </a:solidFill>
                <a:latin typeface="+mj-lt"/>
              </a:rPr>
              <a:t>Idea</a:t>
            </a:r>
            <a:endParaRPr lang="fr-CA" sz="1000" b="1" dirty="0">
              <a:solidFill>
                <a:schemeClr val="bg1"/>
              </a:solidFill>
              <a:latin typeface="+mj-lt"/>
            </a:endParaRPr>
          </a:p>
        </p:txBody>
      </p:sp>
      <p:sp>
        <p:nvSpPr>
          <p:cNvPr id="82" name="ZoneTexte 81">
            <a:extLst>
              <a:ext uri="{FF2B5EF4-FFF2-40B4-BE49-F238E27FC236}">
                <a16:creationId xmlns:a16="http://schemas.microsoft.com/office/drawing/2014/main" id="{D354F2F0-6669-5556-9EF4-53E65E92DD76}"/>
              </a:ext>
            </a:extLst>
          </p:cNvPr>
          <p:cNvSpPr txBox="1">
            <a:spLocks/>
          </p:cNvSpPr>
          <p:nvPr userDrawn="1"/>
        </p:nvSpPr>
        <p:spPr>
          <a:xfrm>
            <a:off x="2309650" y="1800000"/>
            <a:ext cx="4320000" cy="252000"/>
          </a:xfrm>
          <a:prstGeom prst="rect">
            <a:avLst/>
          </a:prstGeom>
          <a:solidFill>
            <a:schemeClr val="accent1"/>
          </a:solidFill>
          <a:ln w="12700">
            <a:solidFill>
              <a:schemeClr val="accent1"/>
            </a:solidFill>
          </a:ln>
        </p:spPr>
        <p:txBody>
          <a:bodyPr wrap="square" rtlCol="0" anchor="ctr" anchorCtr="0">
            <a:spAutoFit/>
          </a:bodyPr>
          <a:lstStyle/>
          <a:p>
            <a:pPr algn="ctr"/>
            <a:r>
              <a:rPr lang="fr-CA" sz="1000" b="1" dirty="0">
                <a:solidFill>
                  <a:schemeClr val="bg1"/>
                </a:solidFill>
                <a:latin typeface="+mj-lt"/>
              </a:rPr>
              <a:t>Background</a:t>
            </a:r>
          </a:p>
        </p:txBody>
      </p:sp>
      <p:sp>
        <p:nvSpPr>
          <p:cNvPr id="83" name="ZoneTexte 82">
            <a:extLst>
              <a:ext uri="{FF2B5EF4-FFF2-40B4-BE49-F238E27FC236}">
                <a16:creationId xmlns:a16="http://schemas.microsoft.com/office/drawing/2014/main" id="{82B972AD-9791-F8DA-6C28-301A27CAC6A9}"/>
              </a:ext>
            </a:extLst>
          </p:cNvPr>
          <p:cNvSpPr txBox="1">
            <a:spLocks/>
          </p:cNvSpPr>
          <p:nvPr userDrawn="1"/>
        </p:nvSpPr>
        <p:spPr>
          <a:xfrm>
            <a:off x="7349713" y="1800000"/>
            <a:ext cx="4320000" cy="252000"/>
          </a:xfrm>
          <a:prstGeom prst="rect">
            <a:avLst/>
          </a:prstGeom>
          <a:solidFill>
            <a:schemeClr val="accent1"/>
          </a:solidFill>
          <a:ln w="12700">
            <a:solidFill>
              <a:schemeClr val="accent1"/>
            </a:solidFill>
          </a:ln>
        </p:spPr>
        <p:txBody>
          <a:bodyPr wrap="square" rtlCol="0" anchor="ctr" anchorCtr="0">
            <a:spAutoFit/>
          </a:bodyPr>
          <a:lstStyle/>
          <a:p>
            <a:pPr algn="ctr"/>
            <a:r>
              <a:rPr lang="fr-CA" sz="1000" b="1" dirty="0">
                <a:solidFill>
                  <a:schemeClr val="bg1"/>
                </a:solidFill>
                <a:latin typeface="+mj-lt"/>
              </a:rPr>
              <a:t>Issues</a:t>
            </a:r>
          </a:p>
        </p:txBody>
      </p:sp>
      <p:pic>
        <p:nvPicPr>
          <p:cNvPr id="86" name="Image 85">
            <a:extLst>
              <a:ext uri="{FF2B5EF4-FFF2-40B4-BE49-F238E27FC236}">
                <a16:creationId xmlns:a16="http://schemas.microsoft.com/office/drawing/2014/main" id="{0CC6F839-7E55-D224-167C-B8E8276BF0D0}"/>
              </a:ext>
            </a:extLst>
          </p:cNvPr>
          <p:cNvPicPr>
            <a:picLocks noChangeAspect="1"/>
          </p:cNvPicPr>
          <p:nvPr userDrawn="1"/>
        </p:nvPicPr>
        <p:blipFill>
          <a:blip r:embed="rId29"/>
          <a:stretch>
            <a:fillRect/>
          </a:stretch>
        </p:blipFill>
        <p:spPr>
          <a:xfrm rot="16200000">
            <a:off x="0" y="1267868"/>
            <a:ext cx="2376000" cy="848262"/>
          </a:xfrm>
          <a:prstGeom prst="rect">
            <a:avLst/>
          </a:prstGeom>
        </p:spPr>
      </p:pic>
      <p:sp>
        <p:nvSpPr>
          <p:cNvPr id="87" name="ZoneTexte 86">
            <a:extLst>
              <a:ext uri="{FF2B5EF4-FFF2-40B4-BE49-F238E27FC236}">
                <a16:creationId xmlns:a16="http://schemas.microsoft.com/office/drawing/2014/main" id="{6E9B110C-50DD-AEED-3CE7-5DB2600F4F5A}"/>
              </a:ext>
            </a:extLst>
          </p:cNvPr>
          <p:cNvSpPr txBox="1">
            <a:spLocks/>
          </p:cNvSpPr>
          <p:nvPr userDrawn="1"/>
        </p:nvSpPr>
        <p:spPr>
          <a:xfrm>
            <a:off x="2313186" y="1298890"/>
            <a:ext cx="716074" cy="324302"/>
          </a:xfrm>
          <a:prstGeom prst="rect">
            <a:avLst/>
          </a:prstGeom>
          <a:noFill/>
        </p:spPr>
        <p:txBody>
          <a:bodyPr wrap="square" rtlCol="0" anchor="ctr">
            <a:noAutofit/>
          </a:bodyPr>
          <a:lstStyle/>
          <a:p>
            <a:r>
              <a:rPr lang="fr-CA" sz="1000" dirty="0"/>
              <a:t>Date</a:t>
            </a:r>
          </a:p>
        </p:txBody>
      </p:sp>
      <p:cxnSp>
        <p:nvCxnSpPr>
          <p:cNvPr id="89" name="Connecteur droit 88">
            <a:extLst>
              <a:ext uri="{FF2B5EF4-FFF2-40B4-BE49-F238E27FC236}">
                <a16:creationId xmlns:a16="http://schemas.microsoft.com/office/drawing/2014/main" id="{57314BE4-979A-CC5A-A5C8-FFFBA4B6D421}"/>
              </a:ext>
            </a:extLst>
          </p:cNvPr>
          <p:cNvCxnSpPr/>
          <p:nvPr userDrawn="1"/>
        </p:nvCxnSpPr>
        <p:spPr>
          <a:xfrm>
            <a:off x="2302397" y="1332000"/>
            <a:ext cx="4316465"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90" name="ZoneTexte 89">
            <a:extLst>
              <a:ext uri="{FF2B5EF4-FFF2-40B4-BE49-F238E27FC236}">
                <a16:creationId xmlns:a16="http://schemas.microsoft.com/office/drawing/2014/main" id="{D180A7A2-5EAF-F62D-73F9-9527D9B0F0B7}"/>
              </a:ext>
            </a:extLst>
          </p:cNvPr>
          <p:cNvSpPr txBox="1">
            <a:spLocks/>
          </p:cNvSpPr>
          <p:nvPr userDrawn="1"/>
        </p:nvSpPr>
        <p:spPr>
          <a:xfrm>
            <a:off x="4466278" y="1298890"/>
            <a:ext cx="1263349" cy="324302"/>
          </a:xfrm>
          <a:prstGeom prst="rect">
            <a:avLst/>
          </a:prstGeom>
          <a:noFill/>
        </p:spPr>
        <p:txBody>
          <a:bodyPr wrap="square" rtlCol="0" anchor="ctr">
            <a:noAutofit/>
          </a:bodyPr>
          <a:lstStyle/>
          <a:p>
            <a:r>
              <a:rPr lang="fr-CA" sz="1000" dirty="0"/>
              <a:t>Budget: 150$ for </a:t>
            </a:r>
            <a:r>
              <a:rPr lang="fr-CA" sz="1000" dirty="0" err="1"/>
              <a:t>Canva</a:t>
            </a:r>
            <a:r>
              <a:rPr lang="fr-CA" sz="1000" dirty="0"/>
              <a:t> Premium</a:t>
            </a:r>
          </a:p>
        </p:txBody>
      </p:sp>
      <p:cxnSp>
        <p:nvCxnSpPr>
          <p:cNvPr id="92" name="Connecteur droit 91">
            <a:extLst>
              <a:ext uri="{FF2B5EF4-FFF2-40B4-BE49-F238E27FC236}">
                <a16:creationId xmlns:a16="http://schemas.microsoft.com/office/drawing/2014/main" id="{0424E6C2-A79E-CF71-F652-EC69A05B50C8}"/>
              </a:ext>
            </a:extLst>
          </p:cNvPr>
          <p:cNvCxnSpPr/>
          <p:nvPr userDrawn="1"/>
        </p:nvCxnSpPr>
        <p:spPr>
          <a:xfrm>
            <a:off x="4468032" y="1298885"/>
            <a:ext cx="0" cy="321115"/>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8091569"/>
      </p:ext>
    </p:extLst>
  </p:cSld>
  <p:clrMapOvr>
    <a:masterClrMapping/>
  </p:clrMapOvr>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7327" y="486328"/>
            <a:ext cx="10504646" cy="1765576"/>
          </a:xfrm>
          <a:prstGeom prst="rect">
            <a:avLst/>
          </a:prstGeom>
        </p:spPr>
        <p:txBody>
          <a:bodyPr vert="horz" lIns="91440" tIns="45720" rIns="91440" bIns="45720" rtlCol="0" anchor="ctr">
            <a:normAutofit/>
          </a:bodyPr>
          <a:lstStyle/>
          <a:p>
            <a:r>
              <a:rPr lang="fr-CA"/>
              <a:t>Modifier le style du titre</a:t>
            </a:r>
            <a:endParaRPr lang="en-US" dirty="0"/>
          </a:p>
        </p:txBody>
      </p:sp>
      <p:sp>
        <p:nvSpPr>
          <p:cNvPr id="3" name="Text Placeholder 2"/>
          <p:cNvSpPr>
            <a:spLocks noGrp="1"/>
          </p:cNvSpPr>
          <p:nvPr>
            <p:ph type="body" idx="1"/>
          </p:nvPr>
        </p:nvSpPr>
        <p:spPr>
          <a:xfrm>
            <a:off x="837327" y="2431631"/>
            <a:ext cx="10504646" cy="5795740"/>
          </a:xfrm>
          <a:prstGeom prst="rect">
            <a:avLst/>
          </a:prstGeom>
        </p:spPr>
        <p:txBody>
          <a:bodyPr vert="horz" lIns="91440" tIns="45720" rIns="91440" bIns="45720" rtlCol="0">
            <a:normAutofit/>
          </a:bodyPr>
          <a:lstStyle/>
          <a:p>
            <a:pPr lvl="0"/>
            <a:r>
              <a:rPr lang="fr-CA" dirty="0"/>
              <a:t>Cliquez pour modifier les styles du texte du masque</a:t>
            </a:r>
          </a:p>
          <a:p>
            <a:pPr lvl="1"/>
            <a:r>
              <a:rPr lang="fr-CA" dirty="0"/>
              <a:t>Deuxième niveau</a:t>
            </a:r>
          </a:p>
          <a:p>
            <a:pPr lvl="2"/>
            <a:r>
              <a:rPr lang="fr-CA" dirty="0"/>
              <a:t>Troisième niveau</a:t>
            </a:r>
          </a:p>
          <a:p>
            <a:pPr lvl="3"/>
            <a:r>
              <a:rPr lang="fr-CA" dirty="0"/>
              <a:t>Quatrième niveau</a:t>
            </a:r>
          </a:p>
          <a:p>
            <a:pPr lvl="4"/>
            <a:r>
              <a:rPr lang="fr-CA" dirty="0"/>
              <a:t>Cinquième niveau</a:t>
            </a:r>
            <a:endParaRPr lang="en-US" dirty="0"/>
          </a:p>
        </p:txBody>
      </p:sp>
      <p:sp>
        <p:nvSpPr>
          <p:cNvPr id="4" name="Date Placeholder 3"/>
          <p:cNvSpPr>
            <a:spLocks noGrp="1"/>
          </p:cNvSpPr>
          <p:nvPr>
            <p:ph type="dt" sz="half" idx="2"/>
          </p:nvPr>
        </p:nvSpPr>
        <p:spPr>
          <a:xfrm>
            <a:off x="837327" y="8466307"/>
            <a:ext cx="2740343" cy="486326"/>
          </a:xfrm>
          <a:prstGeom prst="rect">
            <a:avLst/>
          </a:prstGeom>
        </p:spPr>
        <p:txBody>
          <a:bodyPr vert="horz" lIns="91440" tIns="45720" rIns="91440" bIns="45720" rtlCol="0" anchor="ctr"/>
          <a:lstStyle>
            <a:lvl1pPr algn="l">
              <a:defRPr sz="1598">
                <a:solidFill>
                  <a:schemeClr val="tx1">
                    <a:tint val="75000"/>
                  </a:schemeClr>
                </a:solidFill>
              </a:defRPr>
            </a:lvl1pPr>
          </a:lstStyle>
          <a:p>
            <a:fld id="{E63C9A6A-F96F-2245-93E7-D4B6E687D3B3}" type="datetimeFigureOut">
              <a:rPr lang="fr-CA" smtClean="0"/>
              <a:t>2024-02-26</a:t>
            </a:fld>
            <a:endParaRPr lang="fr-CA"/>
          </a:p>
        </p:txBody>
      </p:sp>
      <p:sp>
        <p:nvSpPr>
          <p:cNvPr id="5" name="Footer Placeholder 4"/>
          <p:cNvSpPr>
            <a:spLocks noGrp="1"/>
          </p:cNvSpPr>
          <p:nvPr>
            <p:ph type="ftr" sz="quarter" idx="3"/>
          </p:nvPr>
        </p:nvSpPr>
        <p:spPr>
          <a:xfrm>
            <a:off x="4034393" y="8466307"/>
            <a:ext cx="4110514" cy="486326"/>
          </a:xfrm>
          <a:prstGeom prst="rect">
            <a:avLst/>
          </a:prstGeom>
        </p:spPr>
        <p:txBody>
          <a:bodyPr vert="horz" lIns="91440" tIns="45720" rIns="91440" bIns="45720" rtlCol="0" anchor="ctr"/>
          <a:lstStyle>
            <a:lvl1pPr algn="ctr">
              <a:defRPr sz="1598">
                <a:solidFill>
                  <a:schemeClr val="tx1">
                    <a:tint val="75000"/>
                  </a:schemeClr>
                </a:solidFill>
              </a:defRPr>
            </a:lvl1pPr>
          </a:lstStyle>
          <a:p>
            <a:endParaRPr lang="fr-CA"/>
          </a:p>
        </p:txBody>
      </p:sp>
      <p:sp>
        <p:nvSpPr>
          <p:cNvPr id="6" name="Slide Number Placeholder 5"/>
          <p:cNvSpPr>
            <a:spLocks noGrp="1"/>
          </p:cNvSpPr>
          <p:nvPr>
            <p:ph type="sldNum" sz="quarter" idx="4"/>
          </p:nvPr>
        </p:nvSpPr>
        <p:spPr>
          <a:xfrm>
            <a:off x="8601630" y="8466307"/>
            <a:ext cx="2740343" cy="486326"/>
          </a:xfrm>
          <a:prstGeom prst="rect">
            <a:avLst/>
          </a:prstGeom>
        </p:spPr>
        <p:txBody>
          <a:bodyPr vert="horz" lIns="91440" tIns="45720" rIns="91440" bIns="45720" rtlCol="0" anchor="ctr"/>
          <a:lstStyle>
            <a:lvl1pPr algn="r">
              <a:defRPr sz="1598">
                <a:solidFill>
                  <a:schemeClr val="tx1">
                    <a:tint val="75000"/>
                  </a:schemeClr>
                </a:solidFill>
              </a:defRPr>
            </a:lvl1pPr>
          </a:lstStyle>
          <a:p>
            <a:fld id="{7524697F-8FB4-0E41-9FBD-9B442651D535}" type="slidenum">
              <a:rPr lang="fr-CA" smtClean="0"/>
              <a:t>‹#›</a:t>
            </a:fld>
            <a:endParaRPr lang="fr-CA"/>
          </a:p>
        </p:txBody>
      </p:sp>
    </p:spTree>
    <p:extLst>
      <p:ext uri="{BB962C8B-B14F-4D97-AF65-F5344CB8AC3E}">
        <p14:creationId xmlns:p14="http://schemas.microsoft.com/office/powerpoint/2010/main" val="1865863553"/>
      </p:ext>
    </p:extLst>
  </p:cSld>
  <p:clrMap bg1="lt1" tx1="dk1" bg2="lt2" tx2="dk2" accent1="accent1" accent2="accent2" accent3="accent3" accent4="accent4" accent5="accent5" accent6="accent6" hlink="hlink" folHlink="folHlink"/>
  <p:sldLayoutIdLst>
    <p:sldLayoutId id="2147483667" r:id="rId1"/>
  </p:sldLayoutIdLst>
  <p:txStyles>
    <p:titleStyle>
      <a:lvl1pPr algn="l" defTabSz="1217889" rtl="0" eaLnBrk="1" latinLnBrk="0" hangingPunct="1">
        <a:lnSpc>
          <a:spcPct val="90000"/>
        </a:lnSpc>
        <a:spcBef>
          <a:spcPct val="0"/>
        </a:spcBef>
        <a:buNone/>
        <a:defRPr sz="5860" kern="1200">
          <a:solidFill>
            <a:schemeClr val="tx1"/>
          </a:solidFill>
          <a:latin typeface="+mj-lt"/>
          <a:ea typeface="+mj-ea"/>
          <a:cs typeface="+mj-cs"/>
        </a:defRPr>
      </a:lvl1pPr>
    </p:titleStyle>
    <p:bodyStyle>
      <a:lvl1pPr marL="304472" indent="-304472" algn="l" defTabSz="1217889" rtl="0" eaLnBrk="1" latinLnBrk="0" hangingPunct="1">
        <a:lnSpc>
          <a:spcPct val="100000"/>
        </a:lnSpc>
        <a:spcBef>
          <a:spcPts val="0"/>
        </a:spcBef>
        <a:spcAft>
          <a:spcPts val="600"/>
        </a:spcAft>
        <a:buFont typeface="Arial" panose="020B0604020202020204" pitchFamily="34" charset="0"/>
        <a:buChar char="•"/>
        <a:defRPr sz="3729" kern="1200">
          <a:solidFill>
            <a:schemeClr val="tx1"/>
          </a:solidFill>
          <a:latin typeface="+mn-lt"/>
          <a:ea typeface="+mn-ea"/>
          <a:cs typeface="+mn-cs"/>
        </a:defRPr>
      </a:lvl1pPr>
      <a:lvl2pPr marL="913417" indent="-304472" algn="l" defTabSz="1217889" rtl="0" eaLnBrk="1" latinLnBrk="0" hangingPunct="1">
        <a:lnSpc>
          <a:spcPct val="100000"/>
        </a:lnSpc>
        <a:spcBef>
          <a:spcPts val="0"/>
        </a:spcBef>
        <a:spcAft>
          <a:spcPts val="600"/>
        </a:spcAft>
        <a:buFont typeface="Arial" panose="020B0604020202020204" pitchFamily="34" charset="0"/>
        <a:buChar char="•"/>
        <a:defRPr sz="3197" kern="1200">
          <a:solidFill>
            <a:schemeClr val="tx1"/>
          </a:solidFill>
          <a:latin typeface="+mn-lt"/>
          <a:ea typeface="+mn-ea"/>
          <a:cs typeface="+mn-cs"/>
        </a:defRPr>
      </a:lvl2pPr>
      <a:lvl3pPr marL="1522362" indent="-304472" algn="l" defTabSz="1217889" rtl="0" eaLnBrk="1" latinLnBrk="0" hangingPunct="1">
        <a:lnSpc>
          <a:spcPct val="100000"/>
        </a:lnSpc>
        <a:spcBef>
          <a:spcPts val="0"/>
        </a:spcBef>
        <a:spcAft>
          <a:spcPts val="600"/>
        </a:spcAft>
        <a:buFont typeface="Arial" panose="020B0604020202020204" pitchFamily="34" charset="0"/>
        <a:buChar char="•"/>
        <a:defRPr sz="2664" kern="1200">
          <a:solidFill>
            <a:schemeClr val="tx1"/>
          </a:solidFill>
          <a:latin typeface="+mn-lt"/>
          <a:ea typeface="+mn-ea"/>
          <a:cs typeface="+mn-cs"/>
        </a:defRPr>
      </a:lvl3pPr>
      <a:lvl4pPr marL="2131306" indent="-304472" algn="l" defTabSz="1217889" rtl="0" eaLnBrk="1" latinLnBrk="0" hangingPunct="1">
        <a:lnSpc>
          <a:spcPct val="100000"/>
        </a:lnSpc>
        <a:spcBef>
          <a:spcPts val="0"/>
        </a:spcBef>
        <a:spcAft>
          <a:spcPts val="600"/>
        </a:spcAft>
        <a:buFont typeface="Arial" panose="020B0604020202020204" pitchFamily="34" charset="0"/>
        <a:buChar char="•"/>
        <a:defRPr sz="2397" kern="1200">
          <a:solidFill>
            <a:schemeClr val="tx1"/>
          </a:solidFill>
          <a:latin typeface="+mn-lt"/>
          <a:ea typeface="+mn-ea"/>
          <a:cs typeface="+mn-cs"/>
        </a:defRPr>
      </a:lvl4pPr>
      <a:lvl5pPr marL="2740251" indent="-304472" algn="l" defTabSz="1217889" rtl="0" eaLnBrk="1" latinLnBrk="0" hangingPunct="1">
        <a:lnSpc>
          <a:spcPct val="100000"/>
        </a:lnSpc>
        <a:spcBef>
          <a:spcPts val="0"/>
        </a:spcBef>
        <a:spcAft>
          <a:spcPts val="600"/>
        </a:spcAft>
        <a:buFont typeface="Arial" panose="020B0604020202020204" pitchFamily="34" charset="0"/>
        <a:buChar char="•"/>
        <a:defRPr sz="2397" kern="1200">
          <a:solidFill>
            <a:schemeClr val="tx1"/>
          </a:solidFill>
          <a:latin typeface="+mn-lt"/>
          <a:ea typeface="+mn-ea"/>
          <a:cs typeface="+mn-cs"/>
        </a:defRPr>
      </a:lvl5pPr>
      <a:lvl6pPr marL="3349196" indent="-304472" algn="l" defTabSz="1217889" rtl="0" eaLnBrk="1" latinLnBrk="0" hangingPunct="1">
        <a:lnSpc>
          <a:spcPct val="90000"/>
        </a:lnSpc>
        <a:spcBef>
          <a:spcPts val="666"/>
        </a:spcBef>
        <a:buFont typeface="Arial" panose="020B0604020202020204" pitchFamily="34" charset="0"/>
        <a:buChar char="•"/>
        <a:defRPr sz="2397" kern="1200">
          <a:solidFill>
            <a:schemeClr val="tx1"/>
          </a:solidFill>
          <a:latin typeface="+mn-lt"/>
          <a:ea typeface="+mn-ea"/>
          <a:cs typeface="+mn-cs"/>
        </a:defRPr>
      </a:lvl6pPr>
      <a:lvl7pPr marL="3958140" indent="-304472" algn="l" defTabSz="1217889" rtl="0" eaLnBrk="1" latinLnBrk="0" hangingPunct="1">
        <a:lnSpc>
          <a:spcPct val="90000"/>
        </a:lnSpc>
        <a:spcBef>
          <a:spcPts val="666"/>
        </a:spcBef>
        <a:buFont typeface="Arial" panose="020B0604020202020204" pitchFamily="34" charset="0"/>
        <a:buChar char="•"/>
        <a:defRPr sz="2397" kern="1200">
          <a:solidFill>
            <a:schemeClr val="tx1"/>
          </a:solidFill>
          <a:latin typeface="+mn-lt"/>
          <a:ea typeface="+mn-ea"/>
          <a:cs typeface="+mn-cs"/>
        </a:defRPr>
      </a:lvl7pPr>
      <a:lvl8pPr marL="4567085" indent="-304472" algn="l" defTabSz="1217889" rtl="0" eaLnBrk="1" latinLnBrk="0" hangingPunct="1">
        <a:lnSpc>
          <a:spcPct val="90000"/>
        </a:lnSpc>
        <a:spcBef>
          <a:spcPts val="666"/>
        </a:spcBef>
        <a:buFont typeface="Arial" panose="020B0604020202020204" pitchFamily="34" charset="0"/>
        <a:buChar char="•"/>
        <a:defRPr sz="2397" kern="1200">
          <a:solidFill>
            <a:schemeClr val="tx1"/>
          </a:solidFill>
          <a:latin typeface="+mn-lt"/>
          <a:ea typeface="+mn-ea"/>
          <a:cs typeface="+mn-cs"/>
        </a:defRPr>
      </a:lvl8pPr>
      <a:lvl9pPr marL="5176030" indent="-304472" algn="l" defTabSz="1217889" rtl="0" eaLnBrk="1" latinLnBrk="0" hangingPunct="1">
        <a:lnSpc>
          <a:spcPct val="90000"/>
        </a:lnSpc>
        <a:spcBef>
          <a:spcPts val="666"/>
        </a:spcBef>
        <a:buFont typeface="Arial" panose="020B0604020202020204" pitchFamily="34" charset="0"/>
        <a:buChar char="•"/>
        <a:defRPr sz="2397" kern="1200">
          <a:solidFill>
            <a:schemeClr val="tx1"/>
          </a:solidFill>
          <a:latin typeface="+mn-lt"/>
          <a:ea typeface="+mn-ea"/>
          <a:cs typeface="+mn-cs"/>
        </a:defRPr>
      </a:lvl9pPr>
    </p:bodyStyle>
    <p:otherStyle>
      <a:defPPr>
        <a:defRPr lang="en-US"/>
      </a:defPPr>
      <a:lvl1pPr marL="0" algn="l" defTabSz="1217889" rtl="0" eaLnBrk="1" latinLnBrk="0" hangingPunct="1">
        <a:defRPr sz="2397" kern="1200">
          <a:solidFill>
            <a:schemeClr val="tx1"/>
          </a:solidFill>
          <a:latin typeface="+mn-lt"/>
          <a:ea typeface="+mn-ea"/>
          <a:cs typeface="+mn-cs"/>
        </a:defRPr>
      </a:lvl1pPr>
      <a:lvl2pPr marL="608945" algn="l" defTabSz="1217889" rtl="0" eaLnBrk="1" latinLnBrk="0" hangingPunct="1">
        <a:defRPr sz="2397" kern="1200">
          <a:solidFill>
            <a:schemeClr val="tx1"/>
          </a:solidFill>
          <a:latin typeface="+mn-lt"/>
          <a:ea typeface="+mn-ea"/>
          <a:cs typeface="+mn-cs"/>
        </a:defRPr>
      </a:lvl2pPr>
      <a:lvl3pPr marL="1217889" algn="l" defTabSz="1217889" rtl="0" eaLnBrk="1" latinLnBrk="0" hangingPunct="1">
        <a:defRPr sz="2397" kern="1200">
          <a:solidFill>
            <a:schemeClr val="tx1"/>
          </a:solidFill>
          <a:latin typeface="+mn-lt"/>
          <a:ea typeface="+mn-ea"/>
          <a:cs typeface="+mn-cs"/>
        </a:defRPr>
      </a:lvl3pPr>
      <a:lvl4pPr marL="1826834" algn="l" defTabSz="1217889" rtl="0" eaLnBrk="1" latinLnBrk="0" hangingPunct="1">
        <a:defRPr sz="2397" kern="1200">
          <a:solidFill>
            <a:schemeClr val="tx1"/>
          </a:solidFill>
          <a:latin typeface="+mn-lt"/>
          <a:ea typeface="+mn-ea"/>
          <a:cs typeface="+mn-cs"/>
        </a:defRPr>
      </a:lvl4pPr>
      <a:lvl5pPr marL="2435779" algn="l" defTabSz="1217889" rtl="0" eaLnBrk="1" latinLnBrk="0" hangingPunct="1">
        <a:defRPr sz="2397" kern="1200">
          <a:solidFill>
            <a:schemeClr val="tx1"/>
          </a:solidFill>
          <a:latin typeface="+mn-lt"/>
          <a:ea typeface="+mn-ea"/>
          <a:cs typeface="+mn-cs"/>
        </a:defRPr>
      </a:lvl5pPr>
      <a:lvl6pPr marL="3044723" algn="l" defTabSz="1217889" rtl="0" eaLnBrk="1" latinLnBrk="0" hangingPunct="1">
        <a:defRPr sz="2397" kern="1200">
          <a:solidFill>
            <a:schemeClr val="tx1"/>
          </a:solidFill>
          <a:latin typeface="+mn-lt"/>
          <a:ea typeface="+mn-ea"/>
          <a:cs typeface="+mn-cs"/>
        </a:defRPr>
      </a:lvl6pPr>
      <a:lvl7pPr marL="3653668" algn="l" defTabSz="1217889" rtl="0" eaLnBrk="1" latinLnBrk="0" hangingPunct="1">
        <a:defRPr sz="2397" kern="1200">
          <a:solidFill>
            <a:schemeClr val="tx1"/>
          </a:solidFill>
          <a:latin typeface="+mn-lt"/>
          <a:ea typeface="+mn-ea"/>
          <a:cs typeface="+mn-cs"/>
        </a:defRPr>
      </a:lvl7pPr>
      <a:lvl8pPr marL="4262613" algn="l" defTabSz="1217889" rtl="0" eaLnBrk="1" latinLnBrk="0" hangingPunct="1">
        <a:defRPr sz="2397" kern="1200">
          <a:solidFill>
            <a:schemeClr val="tx1"/>
          </a:solidFill>
          <a:latin typeface="+mn-lt"/>
          <a:ea typeface="+mn-ea"/>
          <a:cs typeface="+mn-cs"/>
        </a:defRPr>
      </a:lvl8pPr>
      <a:lvl9pPr marL="4871557" algn="l" defTabSz="1217889" rtl="0" eaLnBrk="1" latinLnBrk="0" hangingPunct="1">
        <a:defRPr sz="2397"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21" userDrawn="1">
          <p15:clr>
            <a:srgbClr val="5ACBF0"/>
          </p15:clr>
        </p15:guide>
        <p15:guide id="2" pos="7351" userDrawn="1">
          <p15:clr>
            <a:srgbClr val="5ACBF0"/>
          </p15:clr>
        </p15:guide>
        <p15:guide id="3" orient="horz" pos="269" userDrawn="1">
          <p15:clr>
            <a:srgbClr val="5ACBF0"/>
          </p15:clr>
        </p15:guide>
        <p15:guide id="4" orient="horz" pos="5372" userDrawn="1">
          <p15:clr>
            <a:srgbClr val="5ACBF0"/>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Espace réservé du texte 48">
            <a:extLst>
              <a:ext uri="{FF2B5EF4-FFF2-40B4-BE49-F238E27FC236}">
                <a16:creationId xmlns:a16="http://schemas.microsoft.com/office/drawing/2014/main" id="{A693BAEB-4605-E7DE-192B-40BA18BD731B}"/>
              </a:ext>
            </a:extLst>
          </p:cNvPr>
          <p:cNvSpPr>
            <a:spLocks noGrp="1"/>
          </p:cNvSpPr>
          <p:nvPr>
            <p:ph type="body" sz="quarter" idx="13"/>
          </p:nvPr>
        </p:nvSpPr>
        <p:spPr/>
        <p:txBody>
          <a:bodyPr/>
          <a:lstStyle/>
          <a:p>
            <a:pPr lvl="0"/>
            <a:r>
              <a:rPr lang="en-US" dirty="0"/>
              <a:t>Winter 2022- Review new teacher FAQ</a:t>
            </a:r>
          </a:p>
          <a:p>
            <a:pPr lvl="0"/>
            <a:r>
              <a:rPr lang="en-US" dirty="0"/>
              <a:t>Spring 2022- Completion of the guide</a:t>
            </a:r>
          </a:p>
          <a:p>
            <a:pPr lvl="0"/>
            <a:r>
              <a:rPr lang="en-US" dirty="0"/>
              <a:t>Fall 2022 to Fall 2023- Regular updates</a:t>
            </a:r>
          </a:p>
          <a:p>
            <a:pPr lvl="0"/>
            <a:r>
              <a:rPr lang="en-US" dirty="0"/>
              <a:t>Winter 2024- Reached 200 views</a:t>
            </a:r>
          </a:p>
          <a:p>
            <a:pPr lvl="0"/>
            <a:r>
              <a:rPr lang="en-US" dirty="0"/>
              <a:t>Fall 2024- Translation to French</a:t>
            </a:r>
            <a:endParaRPr lang="fr-CA" dirty="0"/>
          </a:p>
        </p:txBody>
      </p:sp>
      <p:sp>
        <p:nvSpPr>
          <p:cNvPr id="50" name="Espace réservé du texte 49">
            <a:extLst>
              <a:ext uri="{FF2B5EF4-FFF2-40B4-BE49-F238E27FC236}">
                <a16:creationId xmlns:a16="http://schemas.microsoft.com/office/drawing/2014/main" id="{AFAC1369-A14D-6ABA-7EC9-63EE041940F6}"/>
              </a:ext>
            </a:extLst>
          </p:cNvPr>
          <p:cNvSpPr>
            <a:spLocks noGrp="1"/>
          </p:cNvSpPr>
          <p:nvPr>
            <p:ph type="body" sz="quarter" idx="14"/>
          </p:nvPr>
        </p:nvSpPr>
        <p:spPr/>
        <p:txBody>
          <a:bodyPr/>
          <a:lstStyle/>
          <a:p>
            <a:r>
              <a:rPr lang="en-US" dirty="0"/>
              <a:t>Pedagogical Counsellor locates the material, updates the guide, reaches out to new faculty members and shares access information. Very little involvement of other parties required, which is a benefit!</a:t>
            </a:r>
            <a:endParaRPr lang="fr-CA" dirty="0"/>
          </a:p>
          <a:p>
            <a:endParaRPr lang="fr-CA" dirty="0"/>
          </a:p>
        </p:txBody>
      </p:sp>
      <p:sp>
        <p:nvSpPr>
          <p:cNvPr id="51" name="Espace réservé du texte 50">
            <a:extLst>
              <a:ext uri="{FF2B5EF4-FFF2-40B4-BE49-F238E27FC236}">
                <a16:creationId xmlns:a16="http://schemas.microsoft.com/office/drawing/2014/main" id="{5BB821C2-1A50-FF47-07D2-614DE7EFA344}"/>
              </a:ext>
            </a:extLst>
          </p:cNvPr>
          <p:cNvSpPr>
            <a:spLocks noGrp="1"/>
          </p:cNvSpPr>
          <p:nvPr>
            <p:ph type="body" sz="quarter" idx="15"/>
          </p:nvPr>
        </p:nvSpPr>
        <p:spPr/>
        <p:txBody>
          <a:bodyPr/>
          <a:lstStyle/>
          <a:p>
            <a:r>
              <a:rPr lang="en-US" dirty="0"/>
              <a:t>The main objective was to create a useful document that could easily be updated with constantly changing information and circulated among new faculty. The information contained deals with technology, pedagogy, and social integration. Through analytics, we can see the document has been accessed over 200 times.  Translation to French coming soon.</a:t>
            </a:r>
            <a:endParaRPr lang="fr-CA" dirty="0"/>
          </a:p>
        </p:txBody>
      </p:sp>
      <p:sp>
        <p:nvSpPr>
          <p:cNvPr id="63" name="Espace réservé du texte 62">
            <a:extLst>
              <a:ext uri="{FF2B5EF4-FFF2-40B4-BE49-F238E27FC236}">
                <a16:creationId xmlns:a16="http://schemas.microsoft.com/office/drawing/2014/main" id="{3C13F45A-19EF-5E16-640B-7E1EB36CD341}"/>
              </a:ext>
            </a:extLst>
          </p:cNvPr>
          <p:cNvSpPr>
            <a:spLocks noGrp="1"/>
          </p:cNvSpPr>
          <p:nvPr>
            <p:ph type="body" sz="quarter" idx="27"/>
          </p:nvPr>
        </p:nvSpPr>
        <p:spPr/>
        <p:txBody>
          <a:bodyPr/>
          <a:lstStyle/>
          <a:p>
            <a:endParaRPr lang="fr-CA"/>
          </a:p>
        </p:txBody>
      </p:sp>
      <p:sp>
        <p:nvSpPr>
          <p:cNvPr id="52" name="Espace réservé du texte 51">
            <a:extLst>
              <a:ext uri="{FF2B5EF4-FFF2-40B4-BE49-F238E27FC236}">
                <a16:creationId xmlns:a16="http://schemas.microsoft.com/office/drawing/2014/main" id="{417C22DF-411E-C143-5CC2-47F524CF80B3}"/>
              </a:ext>
            </a:extLst>
          </p:cNvPr>
          <p:cNvSpPr>
            <a:spLocks noGrp="1"/>
          </p:cNvSpPr>
          <p:nvPr>
            <p:ph type="body" sz="quarter" idx="16"/>
          </p:nvPr>
        </p:nvSpPr>
        <p:spPr/>
        <p:txBody>
          <a:bodyPr/>
          <a:lstStyle/>
          <a:p>
            <a:r>
              <a:rPr lang="en-US" dirty="0"/>
              <a:t>We have found that a brief presentation mentioning the existence of the guide at orientation coupled with an email with a direct link and summary of the information included to be the best approach.</a:t>
            </a:r>
            <a:endParaRPr lang="fr-CA" dirty="0"/>
          </a:p>
          <a:p>
            <a:endParaRPr lang="fr-CA" dirty="0"/>
          </a:p>
        </p:txBody>
      </p:sp>
      <p:sp>
        <p:nvSpPr>
          <p:cNvPr id="53" name="Espace réservé du texte 52">
            <a:extLst>
              <a:ext uri="{FF2B5EF4-FFF2-40B4-BE49-F238E27FC236}">
                <a16:creationId xmlns:a16="http://schemas.microsoft.com/office/drawing/2014/main" id="{FAEE930C-D9B9-6A20-8C33-9D3C05DFF3EC}"/>
              </a:ext>
            </a:extLst>
          </p:cNvPr>
          <p:cNvSpPr>
            <a:spLocks noGrp="1"/>
          </p:cNvSpPr>
          <p:nvPr>
            <p:ph type="body" sz="quarter" idx="17"/>
          </p:nvPr>
        </p:nvSpPr>
        <p:spPr/>
        <p:txBody>
          <a:bodyPr/>
          <a:lstStyle/>
          <a:p>
            <a:r>
              <a:rPr lang="en-US" dirty="0"/>
              <a:t>Ensuring the information is updated requires regular upkeep as information is constantly changing. Circulating the document among the intended audience also requires updated information from Human Resources on newly hired teachers to ensure everyone receives the document.</a:t>
            </a:r>
          </a:p>
        </p:txBody>
      </p:sp>
      <p:sp>
        <p:nvSpPr>
          <p:cNvPr id="54" name="Espace réservé du texte 53">
            <a:extLst>
              <a:ext uri="{FF2B5EF4-FFF2-40B4-BE49-F238E27FC236}">
                <a16:creationId xmlns:a16="http://schemas.microsoft.com/office/drawing/2014/main" id="{8194B432-1A83-40D5-000D-BBE1644DE708}"/>
              </a:ext>
            </a:extLst>
          </p:cNvPr>
          <p:cNvSpPr>
            <a:spLocks noGrp="1"/>
          </p:cNvSpPr>
          <p:nvPr>
            <p:ph type="body" sz="quarter" idx="18"/>
          </p:nvPr>
        </p:nvSpPr>
        <p:spPr/>
        <p:txBody>
          <a:bodyPr/>
          <a:lstStyle/>
          <a:p>
            <a:r>
              <a:rPr lang="en-US" dirty="0"/>
              <a:t>The vision with the guide was to ensure the document remained live so that information could be updated in real time while also allowing for collaboration as new teachers are encouraged to submit information and resources they found useful. We did not want to deal with multiple version numbers and ensuring everyone had access to the latest document.</a:t>
            </a:r>
            <a:endParaRPr lang="fr-CA" dirty="0"/>
          </a:p>
          <a:p>
            <a:endParaRPr lang="fr-CA" dirty="0"/>
          </a:p>
        </p:txBody>
      </p:sp>
      <p:sp>
        <p:nvSpPr>
          <p:cNvPr id="55" name="Espace réservé du texte 54">
            <a:extLst>
              <a:ext uri="{FF2B5EF4-FFF2-40B4-BE49-F238E27FC236}">
                <a16:creationId xmlns:a16="http://schemas.microsoft.com/office/drawing/2014/main" id="{F817D8FB-3969-FC3B-E120-9BDAB485F77E}"/>
              </a:ext>
            </a:extLst>
          </p:cNvPr>
          <p:cNvSpPr>
            <a:spLocks noGrp="1"/>
          </p:cNvSpPr>
          <p:nvPr>
            <p:ph type="body" sz="quarter" idx="19"/>
          </p:nvPr>
        </p:nvSpPr>
        <p:spPr/>
        <p:txBody>
          <a:bodyPr/>
          <a:lstStyle/>
          <a:p>
            <a:r>
              <a:rPr lang="en-US" dirty="0"/>
              <a:t>Spotlights information Faculty need for their first weeks of teaching at the College. Easy to access and, at a glance, we can identify which resources, links, information are being looked at the most and tailor our support (meetings, workshops) to the needs of the community.</a:t>
            </a:r>
            <a:endParaRPr lang="fr-CA" dirty="0"/>
          </a:p>
          <a:p>
            <a:endParaRPr lang="fr-CA" dirty="0"/>
          </a:p>
        </p:txBody>
      </p:sp>
      <p:sp>
        <p:nvSpPr>
          <p:cNvPr id="56" name="Espace réservé du texte 55">
            <a:extLst>
              <a:ext uri="{FF2B5EF4-FFF2-40B4-BE49-F238E27FC236}">
                <a16:creationId xmlns:a16="http://schemas.microsoft.com/office/drawing/2014/main" id="{0072D7A4-4A86-F529-0A20-ED17079F3876}"/>
              </a:ext>
            </a:extLst>
          </p:cNvPr>
          <p:cNvSpPr>
            <a:spLocks noGrp="1"/>
          </p:cNvSpPr>
          <p:nvPr>
            <p:ph type="body" sz="quarter" idx="20"/>
          </p:nvPr>
        </p:nvSpPr>
        <p:spPr/>
        <p:txBody>
          <a:bodyPr/>
          <a:lstStyle/>
          <a:p>
            <a:r>
              <a:rPr lang="fr-CA" dirty="0" err="1"/>
              <a:t>We</a:t>
            </a:r>
            <a:r>
              <a:rPr lang="fr-CA" dirty="0"/>
              <a:t> </a:t>
            </a:r>
            <a:r>
              <a:rPr lang="fr-CA" dirty="0" err="1"/>
              <a:t>used</a:t>
            </a:r>
            <a:r>
              <a:rPr lang="fr-CA" dirty="0"/>
              <a:t> </a:t>
            </a:r>
            <a:r>
              <a:rPr lang="fr-CA" dirty="0" err="1"/>
              <a:t>Canva</a:t>
            </a:r>
            <a:r>
              <a:rPr lang="fr-CA" dirty="0"/>
              <a:t> to </a:t>
            </a:r>
            <a:r>
              <a:rPr lang="fr-CA" dirty="0" err="1"/>
              <a:t>create</a:t>
            </a:r>
            <a:r>
              <a:rPr lang="fr-CA" dirty="0"/>
              <a:t> and </a:t>
            </a:r>
            <a:r>
              <a:rPr lang="fr-CA" dirty="0" err="1"/>
              <a:t>share</a:t>
            </a:r>
            <a:r>
              <a:rPr lang="fr-CA" dirty="0"/>
              <a:t> the </a:t>
            </a:r>
            <a:r>
              <a:rPr lang="fr-CA" dirty="0" err="1"/>
              <a:t>resource</a:t>
            </a:r>
            <a:r>
              <a:rPr lang="fr-CA" dirty="0"/>
              <a:t> </a:t>
            </a:r>
            <a:r>
              <a:rPr lang="fr-CA" dirty="0" err="1"/>
              <a:t>developed</a:t>
            </a:r>
            <a:r>
              <a:rPr lang="fr-CA" dirty="0"/>
              <a:t>. The </a:t>
            </a:r>
            <a:r>
              <a:rPr lang="fr-CA" dirty="0" err="1"/>
              <a:t>templates</a:t>
            </a:r>
            <a:r>
              <a:rPr lang="fr-CA" dirty="0"/>
              <a:t> and </a:t>
            </a:r>
            <a:r>
              <a:rPr lang="fr-CA" dirty="0" err="1"/>
              <a:t>features</a:t>
            </a:r>
            <a:r>
              <a:rPr lang="fr-CA" dirty="0"/>
              <a:t> made </a:t>
            </a:r>
            <a:r>
              <a:rPr lang="fr-CA" dirty="0" err="1"/>
              <a:t>it</a:t>
            </a:r>
            <a:r>
              <a:rPr lang="fr-CA" dirty="0"/>
              <a:t> </a:t>
            </a:r>
            <a:r>
              <a:rPr lang="fr-CA" dirty="0" err="1"/>
              <a:t>easy</a:t>
            </a:r>
            <a:r>
              <a:rPr lang="fr-CA" dirty="0"/>
              <a:t> to do </a:t>
            </a:r>
            <a:r>
              <a:rPr lang="fr-CA" dirty="0" err="1"/>
              <a:t>so</a:t>
            </a:r>
            <a:r>
              <a:rPr lang="fr-CA" dirty="0"/>
              <a:t>. </a:t>
            </a:r>
            <a:r>
              <a:rPr lang="fr-CA" dirty="0" err="1"/>
              <a:t>However</a:t>
            </a:r>
            <a:r>
              <a:rPr lang="fr-CA" dirty="0"/>
              <a:t>, MS Word </a:t>
            </a:r>
            <a:r>
              <a:rPr lang="fr-CA" dirty="0" err="1"/>
              <a:t>now</a:t>
            </a:r>
            <a:r>
              <a:rPr lang="fr-CA" dirty="0"/>
              <a:t> </a:t>
            </a:r>
            <a:r>
              <a:rPr lang="fr-CA" dirty="0" err="1"/>
              <a:t>also</a:t>
            </a:r>
            <a:r>
              <a:rPr lang="fr-CA" dirty="0"/>
              <a:t> </a:t>
            </a:r>
            <a:r>
              <a:rPr lang="fr-CA" dirty="0" err="1"/>
              <a:t>offers</a:t>
            </a:r>
            <a:r>
              <a:rPr lang="fr-CA" dirty="0"/>
              <a:t> a Web Page sharing option </a:t>
            </a:r>
            <a:r>
              <a:rPr lang="fr-CA" dirty="0" err="1"/>
              <a:t>which</a:t>
            </a:r>
            <a:r>
              <a:rPr lang="fr-CA" dirty="0"/>
              <a:t> </a:t>
            </a:r>
            <a:r>
              <a:rPr lang="fr-CA" dirty="0" err="1"/>
              <a:t>would</a:t>
            </a:r>
            <a:r>
              <a:rPr lang="fr-CA" dirty="0"/>
              <a:t> </a:t>
            </a:r>
            <a:r>
              <a:rPr lang="fr-CA" dirty="0" err="1"/>
              <a:t>ensure</a:t>
            </a:r>
            <a:r>
              <a:rPr lang="fr-CA" dirty="0"/>
              <a:t> a </a:t>
            </a:r>
            <a:r>
              <a:rPr lang="fr-CA" dirty="0" err="1"/>
              <a:t>similar</a:t>
            </a:r>
            <a:r>
              <a:rPr lang="fr-CA" dirty="0"/>
              <a:t> sharing practice </a:t>
            </a:r>
            <a:r>
              <a:rPr lang="fr-CA" dirty="0" err="1"/>
              <a:t>using</a:t>
            </a:r>
            <a:r>
              <a:rPr lang="fr-CA" dirty="0"/>
              <a:t> a non-</a:t>
            </a:r>
            <a:r>
              <a:rPr lang="fr-CA" dirty="0" err="1"/>
              <a:t>indexable</a:t>
            </a:r>
            <a:r>
              <a:rPr lang="fr-CA" dirty="0"/>
              <a:t> </a:t>
            </a:r>
            <a:r>
              <a:rPr lang="fr-CA" dirty="0" err="1"/>
              <a:t>link</a:t>
            </a:r>
            <a:r>
              <a:rPr lang="fr-CA" dirty="0"/>
              <a:t> (</a:t>
            </a:r>
            <a:r>
              <a:rPr lang="fr-CA" dirty="0" err="1"/>
              <a:t>cannot</a:t>
            </a:r>
            <a:r>
              <a:rPr lang="fr-CA" dirty="0"/>
              <a:t> </a:t>
            </a:r>
            <a:r>
              <a:rPr lang="fr-CA" dirty="0" err="1"/>
              <a:t>be</a:t>
            </a:r>
            <a:r>
              <a:rPr lang="fr-CA" dirty="0"/>
              <a:t> </a:t>
            </a:r>
            <a:r>
              <a:rPr lang="fr-CA" dirty="0" err="1"/>
              <a:t>found</a:t>
            </a:r>
            <a:r>
              <a:rPr lang="fr-CA" dirty="0"/>
              <a:t> </a:t>
            </a:r>
            <a:r>
              <a:rPr lang="fr-CA" dirty="0" err="1"/>
              <a:t>externally</a:t>
            </a:r>
            <a:r>
              <a:rPr lang="fr-CA" dirty="0"/>
              <a:t> or on a </a:t>
            </a:r>
            <a:r>
              <a:rPr lang="fr-CA" dirty="0" err="1"/>
              <a:t>search</a:t>
            </a:r>
            <a:r>
              <a:rPr lang="fr-CA" dirty="0"/>
              <a:t> engine).</a:t>
            </a:r>
          </a:p>
          <a:p>
            <a:endParaRPr lang="fr-CA" dirty="0"/>
          </a:p>
        </p:txBody>
      </p:sp>
      <p:sp>
        <p:nvSpPr>
          <p:cNvPr id="61" name="Espace réservé du texte 60">
            <a:extLst>
              <a:ext uri="{FF2B5EF4-FFF2-40B4-BE49-F238E27FC236}">
                <a16:creationId xmlns:a16="http://schemas.microsoft.com/office/drawing/2014/main" id="{E309B2E5-52FE-3561-2C8E-DA8EA7BEF0D3}"/>
              </a:ext>
            </a:extLst>
          </p:cNvPr>
          <p:cNvSpPr>
            <a:spLocks noGrp="1"/>
          </p:cNvSpPr>
          <p:nvPr>
            <p:ph type="body" sz="quarter" idx="25"/>
          </p:nvPr>
        </p:nvSpPr>
        <p:spPr/>
        <p:txBody>
          <a:bodyPr/>
          <a:lstStyle/>
          <a:p>
            <a:r>
              <a:rPr lang="en-US" dirty="0"/>
              <a:t>Multiple sources of information, not a lot of time to meet with teachers individually (small team of pedagogical counsellors), the same information was repeatedly being shared over email. Too much information was only being shared </a:t>
            </a:r>
            <a:r>
              <a:rPr lang="en-US" i="1" dirty="0"/>
              <a:t>bouche-</a:t>
            </a:r>
            <a:r>
              <a:rPr lang="en-US" i="1" dirty="0" err="1"/>
              <a:t>à</a:t>
            </a:r>
            <a:r>
              <a:rPr lang="en-US" i="1" dirty="0"/>
              <a:t>-</a:t>
            </a:r>
            <a:r>
              <a:rPr lang="en-US" i="1" dirty="0" err="1"/>
              <a:t>oreille</a:t>
            </a:r>
            <a:r>
              <a:rPr lang="en-US" dirty="0"/>
              <a:t>.</a:t>
            </a:r>
            <a:endParaRPr lang="fr-CA" dirty="0"/>
          </a:p>
          <a:p>
            <a:endParaRPr lang="fr-CA" dirty="0"/>
          </a:p>
        </p:txBody>
      </p:sp>
      <p:sp>
        <p:nvSpPr>
          <p:cNvPr id="57" name="Espace réservé du texte 56">
            <a:extLst>
              <a:ext uri="{FF2B5EF4-FFF2-40B4-BE49-F238E27FC236}">
                <a16:creationId xmlns:a16="http://schemas.microsoft.com/office/drawing/2014/main" id="{38254472-128A-4A56-7754-0E7500E19660}"/>
              </a:ext>
            </a:extLst>
          </p:cNvPr>
          <p:cNvSpPr>
            <a:spLocks noGrp="1"/>
          </p:cNvSpPr>
          <p:nvPr>
            <p:ph type="body" sz="quarter" idx="21"/>
          </p:nvPr>
        </p:nvSpPr>
        <p:spPr/>
        <p:txBody>
          <a:bodyPr/>
          <a:lstStyle/>
          <a:p>
            <a:r>
              <a:rPr lang="en-US" dirty="0"/>
              <a:t>Our target audience included newly hired teachers at John Abbott College. </a:t>
            </a:r>
          </a:p>
          <a:p>
            <a:r>
              <a:rPr lang="en-US" dirty="0"/>
              <a:t>The document is also shared with department Chairpersons as well who can distribute as they see fit. </a:t>
            </a:r>
            <a:endParaRPr lang="fr-CA" dirty="0"/>
          </a:p>
        </p:txBody>
      </p:sp>
      <p:sp>
        <p:nvSpPr>
          <p:cNvPr id="58" name="Espace réservé du texte 57">
            <a:extLst>
              <a:ext uri="{FF2B5EF4-FFF2-40B4-BE49-F238E27FC236}">
                <a16:creationId xmlns:a16="http://schemas.microsoft.com/office/drawing/2014/main" id="{5AFD327C-4A4C-1FE8-58D0-9A315F710C4A}"/>
              </a:ext>
            </a:extLst>
          </p:cNvPr>
          <p:cNvSpPr>
            <a:spLocks noGrp="1"/>
          </p:cNvSpPr>
          <p:nvPr>
            <p:ph type="body" sz="quarter" idx="22"/>
          </p:nvPr>
        </p:nvSpPr>
        <p:spPr/>
        <p:txBody>
          <a:bodyPr/>
          <a:lstStyle/>
          <a:p>
            <a:endParaRPr lang="fr-CA" dirty="0"/>
          </a:p>
        </p:txBody>
      </p:sp>
      <p:sp>
        <p:nvSpPr>
          <p:cNvPr id="62" name="Espace réservé du texte 61">
            <a:extLst>
              <a:ext uri="{FF2B5EF4-FFF2-40B4-BE49-F238E27FC236}">
                <a16:creationId xmlns:a16="http://schemas.microsoft.com/office/drawing/2014/main" id="{5238BFDC-A16C-7012-E2D2-7EF0E8ED8438}"/>
              </a:ext>
            </a:extLst>
          </p:cNvPr>
          <p:cNvSpPr>
            <a:spLocks noGrp="1"/>
          </p:cNvSpPr>
          <p:nvPr>
            <p:ph type="body" sz="quarter" idx="26"/>
          </p:nvPr>
        </p:nvSpPr>
        <p:spPr/>
        <p:txBody>
          <a:bodyPr/>
          <a:lstStyle/>
          <a:p>
            <a:r>
              <a:rPr lang="fr-CA" dirty="0"/>
              <a:t>2022-03-05 to </a:t>
            </a:r>
            <a:r>
              <a:rPr lang="fr-CA" dirty="0" err="1"/>
              <a:t>current</a:t>
            </a:r>
            <a:endParaRPr lang="fr-CA" dirty="0"/>
          </a:p>
        </p:txBody>
      </p:sp>
      <p:sp>
        <p:nvSpPr>
          <p:cNvPr id="59" name="Espace réservé du texte 58">
            <a:extLst>
              <a:ext uri="{FF2B5EF4-FFF2-40B4-BE49-F238E27FC236}">
                <a16:creationId xmlns:a16="http://schemas.microsoft.com/office/drawing/2014/main" id="{78B054A2-AE19-F908-853C-3CD08161651A}"/>
              </a:ext>
            </a:extLst>
          </p:cNvPr>
          <p:cNvSpPr>
            <a:spLocks noGrp="1"/>
          </p:cNvSpPr>
          <p:nvPr>
            <p:ph type="body" sz="quarter" idx="23"/>
          </p:nvPr>
        </p:nvSpPr>
        <p:spPr/>
        <p:txBody>
          <a:bodyPr/>
          <a:lstStyle/>
          <a:p>
            <a:r>
              <a:rPr lang="fr-CA" dirty="0"/>
              <a:t>Not all </a:t>
            </a:r>
            <a:r>
              <a:rPr lang="fr-CA" dirty="0" err="1"/>
              <a:t>teachers</a:t>
            </a:r>
            <a:r>
              <a:rPr lang="fr-CA" dirty="0"/>
              <a:t> are </a:t>
            </a:r>
            <a:r>
              <a:rPr lang="fr-CA" dirty="0" err="1"/>
              <a:t>hired</a:t>
            </a:r>
            <a:r>
              <a:rPr lang="fr-CA" dirty="0"/>
              <a:t> in time to attend a </a:t>
            </a:r>
            <a:r>
              <a:rPr lang="fr-CA" dirty="0" err="1"/>
              <a:t>formal</a:t>
            </a:r>
            <a:r>
              <a:rPr lang="fr-CA" dirty="0"/>
              <a:t> orientation session and </a:t>
            </a:r>
            <a:r>
              <a:rPr lang="fr-CA" dirty="0" err="1"/>
              <a:t>even</a:t>
            </a:r>
            <a:r>
              <a:rPr lang="fr-CA" dirty="0"/>
              <a:t> </a:t>
            </a:r>
            <a:r>
              <a:rPr lang="fr-CA" dirty="0" err="1"/>
              <a:t>when</a:t>
            </a:r>
            <a:r>
              <a:rPr lang="fr-CA" dirty="0"/>
              <a:t> </a:t>
            </a:r>
            <a:r>
              <a:rPr lang="fr-CA" dirty="0" err="1"/>
              <a:t>they</a:t>
            </a:r>
            <a:r>
              <a:rPr lang="fr-CA" dirty="0"/>
              <a:t> do, information </a:t>
            </a:r>
            <a:r>
              <a:rPr lang="fr-CA" dirty="0" err="1"/>
              <a:t>overload</a:t>
            </a:r>
            <a:r>
              <a:rPr lang="fr-CA" dirty="0"/>
              <a:t> </a:t>
            </a:r>
            <a:r>
              <a:rPr lang="fr-CA" dirty="0" err="1"/>
              <a:t>is</a:t>
            </a:r>
            <a:r>
              <a:rPr lang="fr-CA" dirty="0"/>
              <a:t> </a:t>
            </a:r>
            <a:r>
              <a:rPr lang="fr-CA" dirty="0" err="1"/>
              <a:t>commonly</a:t>
            </a:r>
            <a:r>
              <a:rPr lang="fr-CA" dirty="0"/>
              <a:t> </a:t>
            </a:r>
            <a:r>
              <a:rPr lang="fr-CA" dirty="0" err="1"/>
              <a:t>experienced</a:t>
            </a:r>
            <a:r>
              <a:rPr lang="fr-CA" dirty="0"/>
              <a:t>. </a:t>
            </a:r>
            <a:r>
              <a:rPr lang="fr-CA" dirty="0" err="1"/>
              <a:t>Anecdotally</a:t>
            </a:r>
            <a:r>
              <a:rPr lang="fr-CA" dirty="0"/>
              <a:t>, </a:t>
            </a:r>
            <a:r>
              <a:rPr lang="fr-CA" dirty="0" err="1"/>
              <a:t>we</a:t>
            </a:r>
            <a:r>
              <a:rPr lang="fr-CA" dirty="0"/>
              <a:t> </a:t>
            </a:r>
            <a:r>
              <a:rPr lang="fr-CA" dirty="0" err="1"/>
              <a:t>were</a:t>
            </a:r>
            <a:r>
              <a:rPr lang="fr-CA" dirty="0"/>
              <a:t> </a:t>
            </a:r>
            <a:r>
              <a:rPr lang="fr-CA" dirty="0" err="1"/>
              <a:t>hearing</a:t>
            </a:r>
            <a:r>
              <a:rPr lang="fr-CA" dirty="0"/>
              <a:t> </a:t>
            </a:r>
            <a:r>
              <a:rPr lang="fr-CA" dirty="0" err="1"/>
              <a:t>that</a:t>
            </a:r>
            <a:r>
              <a:rPr lang="fr-CA" dirty="0"/>
              <a:t> </a:t>
            </a:r>
            <a:r>
              <a:rPr lang="fr-CA" dirty="0" err="1"/>
              <a:t>too</a:t>
            </a:r>
            <a:r>
              <a:rPr lang="fr-CA" dirty="0"/>
              <a:t> </a:t>
            </a:r>
            <a:r>
              <a:rPr lang="fr-CA" dirty="0" err="1"/>
              <a:t>many</a:t>
            </a:r>
            <a:r>
              <a:rPr lang="fr-CA" dirty="0"/>
              <a:t> </a:t>
            </a:r>
            <a:r>
              <a:rPr lang="fr-CA" dirty="0" err="1"/>
              <a:t>teachers</a:t>
            </a:r>
            <a:r>
              <a:rPr lang="fr-CA" dirty="0"/>
              <a:t> </a:t>
            </a:r>
            <a:r>
              <a:rPr lang="fr-CA" dirty="0" err="1"/>
              <a:t>were</a:t>
            </a:r>
            <a:r>
              <a:rPr lang="fr-CA" dirty="0"/>
              <a:t> not </a:t>
            </a:r>
            <a:r>
              <a:rPr lang="fr-CA" dirty="0" err="1"/>
              <a:t>using</a:t>
            </a:r>
            <a:r>
              <a:rPr lang="fr-CA" dirty="0"/>
              <a:t> </a:t>
            </a:r>
            <a:r>
              <a:rPr lang="fr-CA" dirty="0" err="1"/>
              <a:t>resources</a:t>
            </a:r>
            <a:r>
              <a:rPr lang="fr-CA" dirty="0"/>
              <a:t> </a:t>
            </a:r>
            <a:r>
              <a:rPr lang="fr-CA" dirty="0" err="1"/>
              <a:t>until</a:t>
            </a:r>
            <a:r>
              <a:rPr lang="fr-CA" dirty="0"/>
              <a:t> </a:t>
            </a:r>
            <a:r>
              <a:rPr lang="fr-CA" dirty="0" err="1"/>
              <a:t>further</a:t>
            </a:r>
            <a:r>
              <a:rPr lang="fr-CA" dirty="0"/>
              <a:t> </a:t>
            </a:r>
            <a:r>
              <a:rPr lang="fr-CA" dirty="0" err="1"/>
              <a:t>into</a:t>
            </a:r>
            <a:r>
              <a:rPr lang="fr-CA" dirty="0"/>
              <a:t> </a:t>
            </a:r>
            <a:r>
              <a:rPr lang="fr-CA" dirty="0" err="1"/>
              <a:t>their</a:t>
            </a:r>
            <a:r>
              <a:rPr lang="fr-CA" dirty="0"/>
              <a:t> </a:t>
            </a:r>
            <a:r>
              <a:rPr lang="fr-CA" dirty="0" err="1"/>
              <a:t>career</a:t>
            </a:r>
            <a:r>
              <a:rPr lang="fr-CA" dirty="0"/>
              <a:t> </a:t>
            </a:r>
            <a:r>
              <a:rPr lang="fr-CA" dirty="0" err="1"/>
              <a:t>from</a:t>
            </a:r>
            <a:r>
              <a:rPr lang="fr-CA" dirty="0"/>
              <a:t> </a:t>
            </a:r>
            <a:r>
              <a:rPr lang="fr-CA" dirty="0" err="1"/>
              <a:t>lack</a:t>
            </a:r>
            <a:r>
              <a:rPr lang="fr-CA" dirty="0"/>
              <a:t> of </a:t>
            </a:r>
            <a:r>
              <a:rPr lang="fr-CA" dirty="0" err="1"/>
              <a:t>knowing</a:t>
            </a:r>
            <a:r>
              <a:rPr lang="fr-CA" dirty="0"/>
              <a:t>.</a:t>
            </a:r>
          </a:p>
        </p:txBody>
      </p:sp>
      <p:sp>
        <p:nvSpPr>
          <p:cNvPr id="60" name="Espace réservé du texte 59">
            <a:extLst>
              <a:ext uri="{FF2B5EF4-FFF2-40B4-BE49-F238E27FC236}">
                <a16:creationId xmlns:a16="http://schemas.microsoft.com/office/drawing/2014/main" id="{D15942F9-5EA4-0FF9-FE42-6B732D9F6B14}"/>
              </a:ext>
            </a:extLst>
          </p:cNvPr>
          <p:cNvSpPr>
            <a:spLocks noGrp="1"/>
          </p:cNvSpPr>
          <p:nvPr>
            <p:ph type="body" sz="quarter" idx="24"/>
          </p:nvPr>
        </p:nvSpPr>
        <p:spPr/>
        <p:txBody>
          <a:bodyPr/>
          <a:lstStyle/>
          <a:p>
            <a:r>
              <a:rPr lang="fr-CA" dirty="0" err="1"/>
              <a:t>Centralize</a:t>
            </a:r>
            <a:r>
              <a:rPr lang="fr-CA" dirty="0"/>
              <a:t> </a:t>
            </a:r>
            <a:r>
              <a:rPr lang="fr-CA" dirty="0" err="1"/>
              <a:t>resources</a:t>
            </a:r>
            <a:r>
              <a:rPr lang="fr-CA" dirty="0"/>
              <a:t> </a:t>
            </a:r>
            <a:r>
              <a:rPr lang="fr-CA" dirty="0" err="1"/>
              <a:t>from</a:t>
            </a:r>
            <a:r>
              <a:rPr lang="fr-CA" dirty="0"/>
              <a:t> the </a:t>
            </a:r>
            <a:r>
              <a:rPr lang="fr-CA" dirty="0" err="1"/>
              <a:t>various</a:t>
            </a:r>
            <a:r>
              <a:rPr lang="fr-CA" dirty="0"/>
              <a:t> platforms at the </a:t>
            </a:r>
            <a:r>
              <a:rPr lang="fr-CA" dirty="0" err="1"/>
              <a:t>College</a:t>
            </a:r>
            <a:r>
              <a:rPr lang="fr-CA" dirty="0"/>
              <a:t> </a:t>
            </a:r>
            <a:r>
              <a:rPr lang="fr-CA" dirty="0" err="1"/>
              <a:t>so</a:t>
            </a:r>
            <a:r>
              <a:rPr lang="fr-CA" dirty="0"/>
              <a:t> </a:t>
            </a:r>
            <a:r>
              <a:rPr lang="fr-CA" dirty="0" err="1"/>
              <a:t>that</a:t>
            </a:r>
            <a:r>
              <a:rPr lang="fr-CA" dirty="0"/>
              <a:t> </a:t>
            </a:r>
            <a:r>
              <a:rPr lang="fr-CA" dirty="0" err="1"/>
              <a:t>busy</a:t>
            </a:r>
            <a:r>
              <a:rPr lang="fr-CA" dirty="0"/>
              <a:t> new </a:t>
            </a:r>
            <a:r>
              <a:rPr lang="fr-CA" dirty="0" err="1"/>
              <a:t>teachers</a:t>
            </a:r>
            <a:r>
              <a:rPr lang="fr-CA" dirty="0"/>
              <a:t> can </a:t>
            </a:r>
            <a:r>
              <a:rPr lang="fr-CA" dirty="0" err="1"/>
              <a:t>easily</a:t>
            </a:r>
            <a:r>
              <a:rPr lang="fr-CA" dirty="0"/>
              <a:t> </a:t>
            </a:r>
            <a:r>
              <a:rPr lang="fr-CA" dirty="0" err="1"/>
              <a:t>access</a:t>
            </a:r>
            <a:r>
              <a:rPr lang="fr-CA" dirty="0"/>
              <a:t> the information </a:t>
            </a:r>
            <a:r>
              <a:rPr lang="fr-CA" dirty="0" err="1"/>
              <a:t>they</a:t>
            </a:r>
            <a:r>
              <a:rPr lang="fr-CA" dirty="0"/>
              <a:t> </a:t>
            </a:r>
            <a:r>
              <a:rPr lang="fr-CA" dirty="0" err="1"/>
              <a:t>need</a:t>
            </a:r>
            <a:r>
              <a:rPr lang="fr-CA" dirty="0"/>
              <a:t> for </a:t>
            </a:r>
            <a:r>
              <a:rPr lang="fr-CA" dirty="0" err="1"/>
              <a:t>their</a:t>
            </a:r>
            <a:r>
              <a:rPr lang="fr-CA" dirty="0"/>
              <a:t> first couple </a:t>
            </a:r>
            <a:r>
              <a:rPr lang="fr-CA" dirty="0" err="1"/>
              <a:t>weeks</a:t>
            </a:r>
            <a:r>
              <a:rPr lang="fr-CA" dirty="0"/>
              <a:t> of </a:t>
            </a:r>
            <a:r>
              <a:rPr lang="fr-CA" dirty="0" err="1"/>
              <a:t>teaching</a:t>
            </a:r>
            <a:r>
              <a:rPr lang="fr-CA" dirty="0"/>
              <a:t>. </a:t>
            </a:r>
          </a:p>
        </p:txBody>
      </p:sp>
    </p:spTree>
    <p:extLst>
      <p:ext uri="{BB962C8B-B14F-4D97-AF65-F5344CB8AC3E}">
        <p14:creationId xmlns:p14="http://schemas.microsoft.com/office/powerpoint/2010/main" val="2652657754"/>
      </p:ext>
    </p:extLst>
  </p:cSld>
  <p:clrMapOvr>
    <a:masterClrMapping/>
  </p:clrMapOvr>
</p:sld>
</file>

<file path=ppt/theme/theme1.xml><?xml version="1.0" encoding="utf-8"?>
<a:theme xmlns:a="http://schemas.openxmlformats.org/drawingml/2006/main" name="Thème Office">
  <a:themeElements>
    <a:clrScheme name="i-mersion CP">
      <a:dk1>
        <a:srgbClr val="000000"/>
      </a:dk1>
      <a:lt1>
        <a:srgbClr val="FFFFFF"/>
      </a:lt1>
      <a:dk2>
        <a:srgbClr val="212121"/>
      </a:dk2>
      <a:lt2>
        <a:srgbClr val="636363"/>
      </a:lt2>
      <a:accent1>
        <a:srgbClr val="12345B"/>
      </a:accent1>
      <a:accent2>
        <a:srgbClr val="00ABA2"/>
      </a:accent2>
      <a:accent3>
        <a:srgbClr val="3ACAD3"/>
      </a:accent3>
      <a:accent4>
        <a:srgbClr val="B1E4E6"/>
      </a:accent4>
      <a:accent5>
        <a:srgbClr val="FFD478"/>
      </a:accent5>
      <a:accent6>
        <a:srgbClr val="FF7900"/>
      </a:accent6>
      <a:hlink>
        <a:srgbClr val="8F8F8F"/>
      </a:hlink>
      <a:folHlink>
        <a:srgbClr val="A5A5A5"/>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D1AE83D5E6B45419BFE12D74760FAA4" ma:contentTypeVersion="32" ma:contentTypeDescription="Crée un document." ma:contentTypeScope="" ma:versionID="5bea0cf8effd33db21fe0322ee892fd2">
  <xsd:schema xmlns:xsd="http://www.w3.org/2001/XMLSchema" xmlns:xs="http://www.w3.org/2001/XMLSchema" xmlns:p="http://schemas.microsoft.com/office/2006/metadata/properties" xmlns:ns2="1ee0bfa4-b792-4de8-8186-e00c7459f019" xmlns:ns3="415013d2-382c-4081-874e-f27f54c9bb6e" targetNamespace="http://schemas.microsoft.com/office/2006/metadata/properties" ma:root="true" ma:fieldsID="980be99b24ca37576de8f6e35f9f6b56" ns2:_="" ns3:_="">
    <xsd:import namespace="1ee0bfa4-b792-4de8-8186-e00c7459f019"/>
    <xsd:import namespace="415013d2-382c-4081-874e-f27f54c9bb6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3:SharedWithUsers" minOccurs="0"/>
                <xsd:element ref="ns3:SharedWithDetails" minOccurs="0"/>
                <xsd:element ref="ns2:lcf76f155ced4ddcb4097134ff3c332f" minOccurs="0"/>
                <xsd:element ref="ns3:TaxCatchAll" minOccurs="0"/>
                <xsd:element ref="ns2:Cat_x00e9_gories" minOccurs="0"/>
                <xsd:element ref="ns2:MediaServiceLocation" minOccurs="0"/>
                <xsd:element ref="ns2:Suppl_x00e9_mentdinfo" minOccurs="0"/>
                <xsd:element ref="ns2:Prixd_x00e9_quipe" minOccurs="0"/>
                <xsd:element ref="ns2:candidature_pdf" minOccurs="0"/>
                <xsd:element ref="ns2:personne_comite_selection" minOccurs="0"/>
                <xsd:element ref="ns2:personne_comite_selection_x003a_Adresses_x0020_courriel" minOccurs="0"/>
                <xsd:element ref="ns2:personne_comite_selection_x003a_Pr_x00e9_nom" minOccurs="0"/>
                <xsd:element ref="ns2:personne_comite_selection_x003a_Nom" minOccurs="0"/>
                <xsd:element ref="ns2:MediaServiceObjectDetectorVersions" minOccurs="0"/>
                <xsd:element ref="ns2:Synth_x00e8_ses" minOccurs="0"/>
                <xsd:element ref="ns2:Cat_x00e9_gorie" minOccurs="0"/>
                <xsd:element ref="ns2:_x00c9_tablissement" minOccurs="0"/>
                <xsd:element ref="ns2:Typedecandidature" minOccurs="0"/>
                <xsd:element ref="ns2:Soumission" minOccurs="0"/>
                <xsd:element ref="ns2:MediaServiceSearchProperties" minOccurs="0"/>
                <xsd:element ref="ns2:RessourcesCompl_x00e9_mentair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e0bfa4-b792-4de8-8186-e00c7459f01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7"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Balises d’images" ma:readOnly="false" ma:fieldId="{5cf76f15-5ced-4ddc-b409-7134ff3c332f}" ma:taxonomyMulti="true" ma:sspId="d264a842-8adc-43f3-ad4e-91e5e271ce18" ma:termSetId="09814cd3-568e-fe90-9814-8d621ff8fb84" ma:anchorId="fba54fb3-c3e1-fe81-a776-ca4b69148c4d" ma:open="true" ma:isKeyword="false">
      <xsd:complexType>
        <xsd:sequence>
          <xsd:element ref="pc:Terms" minOccurs="0" maxOccurs="1"/>
        </xsd:sequence>
      </xsd:complexType>
    </xsd:element>
    <xsd:element name="Cat_x00e9_gories" ma:index="23" nillable="true" ma:displayName="Catégories" ma:format="Dropdown" ma:internalName="Cat_x00e9_gories">
      <xsd:complexType>
        <xsd:complexContent>
          <xsd:extension base="dms:MultiChoice">
            <xsd:sequence>
              <xsd:element name="Value" maxOccurs="unbounded" minOccurs="0" nillable="true">
                <xsd:simpleType>
                  <xsd:restriction base="dms:Choice">
                    <xsd:enumeration value="Accompagnement"/>
                    <xsd:enumeration value="Civisme"/>
                    <xsd:enumeration value="Collaboration"/>
                    <xsd:enumeration value="Ressources"/>
                    <xsd:enumeration value="Programmes"/>
                    <xsd:enumeration value="Réussite"/>
                    <xsd:enumeration value="Transformation"/>
                  </xsd:restriction>
                </xsd:simpleType>
              </xsd:element>
            </xsd:sequence>
          </xsd:extension>
        </xsd:complexContent>
      </xsd:complexType>
    </xsd:element>
    <xsd:element name="MediaServiceLocation" ma:index="24" nillable="true" ma:displayName="Location" ma:indexed="true" ma:internalName="MediaServiceLocation" ma:readOnly="true">
      <xsd:simpleType>
        <xsd:restriction base="dms:Text"/>
      </xsd:simpleType>
    </xsd:element>
    <xsd:element name="Suppl_x00e9_mentdinfo" ma:index="25" nillable="true" ma:displayName="Supplément d'info" ma:description="https://crosemont-my.sharepoint.com/:p:/g/personal/gcourcy_crosemont_qc_ca/EU9vMoE7QD1NhUdlqyAK0jEBidj0-WIGXogUrhx4mrIIhw" ma:format="Dropdown" ma:internalName="Suppl_x00e9_mentdinfo">
      <xsd:simpleType>
        <xsd:restriction base="dms:Text">
          <xsd:maxLength value="255"/>
        </xsd:restriction>
      </xsd:simpleType>
    </xsd:element>
    <xsd:element name="Prixd_x00e9_quipe" ma:index="26" nillable="true" ma:displayName="Prix d'équipe" ma:default="1" ma:format="Dropdown" ma:internalName="Prixd_x00e9_quipe">
      <xsd:simpleType>
        <xsd:restriction base="dms:Boolean"/>
      </xsd:simpleType>
    </xsd:element>
    <xsd:element name="candidature_pdf" ma:index="27" nillable="true" ma:displayName="candidature_pdf" ma:format="Hyperlink" ma:internalName="candidature_pdf">
      <xsd:complexType>
        <xsd:complexContent>
          <xsd:extension base="dms:URL">
            <xsd:sequence>
              <xsd:element name="Url" type="dms:ValidUrl" minOccurs="0" nillable="true"/>
              <xsd:element name="Description" type="xsd:string" nillable="true"/>
            </xsd:sequence>
          </xsd:extension>
        </xsd:complexContent>
      </xsd:complexType>
    </xsd:element>
    <xsd:element name="personne_comite_selection" ma:index="28" nillable="true" ma:displayName="personne_comite_selection" ma:list="{191e3572-7072-48bf-b22e-58b322c54605}" ma:internalName="personne_comite_selection" ma:showField="field_7">
      <xsd:simpleType>
        <xsd:restriction base="dms:Lookup"/>
      </xsd:simpleType>
    </xsd:element>
    <xsd:element name="personne_comite_selection_x003a_Adresses_x0020_courriel" ma:index="29" nillable="true" ma:displayName="personne_comite_selection:Adresses courriel" ma:list="{191e3572-7072-48bf-b22e-58b322c54605}" ma:internalName="personne_comite_selection_x003a_Adresses_x0020_courriel" ma:readOnly="true" ma:showField="field_4" ma:web="415013d2-382c-4081-874e-f27f54c9bb6e">
      <xsd:simpleType>
        <xsd:restriction base="dms:Lookup"/>
      </xsd:simpleType>
    </xsd:element>
    <xsd:element name="personne_comite_selection_x003a_Pr_x00e9_nom" ma:index="30" nillable="true" ma:displayName="personne_comite_selection:Prénom" ma:list="{191e3572-7072-48bf-b22e-58b322c54605}" ma:internalName="personne_comite_selection_x003a_Pr_x00e9_nom" ma:readOnly="true" ma:showField="field_5" ma:web="415013d2-382c-4081-874e-f27f54c9bb6e">
      <xsd:simpleType>
        <xsd:restriction base="dms:Lookup"/>
      </xsd:simpleType>
    </xsd:element>
    <xsd:element name="personne_comite_selection_x003a_Nom" ma:index="31" nillable="true" ma:displayName="personne_comite_selection:Nom" ma:list="{191e3572-7072-48bf-b22e-58b322c54605}" ma:internalName="personne_comite_selection_x003a_Nom" ma:readOnly="true" ma:showField="field_6" ma:web="415013d2-382c-4081-874e-f27f54c9bb6e">
      <xsd:simpleType>
        <xsd:restriction base="dms:Lookup"/>
      </xsd:simpleType>
    </xsd:element>
    <xsd:element name="MediaServiceObjectDetectorVersions" ma:index="32" nillable="true" ma:displayName="MediaServiceObjectDetectorVersions" ma:hidden="true" ma:indexed="true" ma:internalName="MediaServiceObjectDetectorVersions" ma:readOnly="true">
      <xsd:simpleType>
        <xsd:restriction base="dms:Text"/>
      </xsd:simpleType>
    </xsd:element>
    <xsd:element name="Synth_x00e8_ses" ma:index="33" nillable="true" ma:displayName="Synthèses" ma:description="Synthèses à réaliser sur ces enregistrements" ma:format="Dropdown" ma:internalName="Synth_x00e8_ses">
      <xsd:simpleType>
        <xsd:restriction base="dms:Choice">
          <xsd:enumeration value="Pas de synthèse prévue"/>
          <xsd:enumeration value="À faire"/>
          <xsd:enumeration value="Fait"/>
          <xsd:enumeration value="En cours"/>
        </xsd:restriction>
      </xsd:simpleType>
    </xsd:element>
    <xsd:element name="Cat_x00e9_gorie" ma:index="34" nillable="true" ma:displayName="Catégorie" ma:format="Dropdown" ma:internalName="Cat_x00e9_gorie">
      <xsd:simpleType>
        <xsd:restriction base="dms:Choice">
          <xsd:enumeration value="Transformation"/>
          <xsd:enumeration value="Égalité des chances"/>
          <xsd:enumeration value="Ressources"/>
          <xsd:enumeration value="Réussite"/>
          <xsd:enumeration value="Éthique numérique"/>
        </xsd:restriction>
      </xsd:simpleType>
    </xsd:element>
    <xsd:element name="_x00c9_tablissement" ma:index="35" nillable="true" ma:displayName="Établissement" ma:format="Dropdown" ma:internalName="_x00c9_tablissement">
      <xsd:simpleType>
        <xsd:restriction base="dms:Choice">
          <xsd:enumeration value="Cégep Ste-Foy"/>
          <xsd:enumeration value="Cégep St-Félicien"/>
          <xsd:enumeration value="Université Laval"/>
          <xsd:enumeration value="Institut des technologies agroalimentaires du Qc"/>
          <xsd:enumeration value="John Abbott"/>
          <xsd:enumeration value="HEC Mtl"/>
          <xsd:enumeration value="Cégep de Granby"/>
          <xsd:enumeration value="UQAT"/>
          <xsd:enumeration value="Polytechnique Mtl"/>
          <xsd:enumeration value="UQAM"/>
          <xsd:enumeration value="Cégep La Pocatière"/>
          <xsd:enumeration value="Cégep Édouard-Montpetit"/>
          <xsd:enumeration value="Cegep Lévis"/>
          <xsd:enumeration value="Cégep de Shawinigan"/>
        </xsd:restriction>
      </xsd:simpleType>
    </xsd:element>
    <xsd:element name="Typedecandidature" ma:index="36" nillable="true" ma:displayName="Type de candidature" ma:format="Dropdown" ma:internalName="Typedecandidature">
      <xsd:simpleType>
        <xsd:restriction base="dms:Choice">
          <xsd:enumeration value="Individuel"/>
          <xsd:enumeration value="Équipe"/>
          <xsd:enumeration value="Choix 3"/>
        </xsd:restriction>
      </xsd:simpleType>
    </xsd:element>
    <xsd:element name="Soumission" ma:index="37" nillable="true" ma:displayName="Soumission" ma:format="Dropdown" ma:internalName="Soumission">
      <xsd:simpleType>
        <xsd:restriction base="dms:Choice">
          <xsd:enumeration value="Par la personne elle-même"/>
          <xsd:enumeration value="Par une autre personne"/>
          <xsd:enumeration value="Choix 3"/>
        </xsd:restriction>
      </xsd:simpleType>
    </xsd:element>
    <xsd:element name="MediaServiceSearchProperties" ma:index="38" nillable="true" ma:displayName="MediaServiceSearchProperties" ma:hidden="true" ma:internalName="MediaServiceSearchProperties" ma:readOnly="true">
      <xsd:simpleType>
        <xsd:restriction base="dms:Note"/>
      </xsd:simpleType>
    </xsd:element>
    <xsd:element name="RessourcesCompl_x00e9_mentaire" ma:index="39" nillable="true" ma:displayName="Vidéo" ma:default="0" ma:format="Dropdown" ma:internalName="RessourcesCompl_x00e9_mentair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415013d2-382c-4081-874e-f27f54c9bb6e" elementFormDefault="qualified">
    <xsd:import namespace="http://schemas.microsoft.com/office/2006/documentManagement/types"/>
    <xsd:import namespace="http://schemas.microsoft.com/office/infopath/2007/PartnerControls"/>
    <xsd:element name="SharedWithUsers" ma:index="18"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Partagé avec détails" ma:internalName="SharedWithDetails" ma:readOnly="true">
      <xsd:simpleType>
        <xsd:restriction base="dms:Note">
          <xsd:maxLength value="255"/>
        </xsd:restriction>
      </xsd:simpleType>
    </xsd:element>
    <xsd:element name="TaxCatchAll" ma:index="22" nillable="true" ma:displayName="Taxonomy Catch All Column" ma:hidden="true" ma:list="{de82f733-0c45-415a-95ca-7c183747c32b}" ma:internalName="TaxCatchAll" ma:showField="CatchAllData" ma:web="415013d2-382c-4081-874e-f27f54c9bb6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1ee0bfa4-b792-4de8-8186-e00c7459f019">
      <Terms xmlns="http://schemas.microsoft.com/office/infopath/2007/PartnerControls"/>
    </lcf76f155ced4ddcb4097134ff3c332f>
    <Synth_x00e8_ses xmlns="1ee0bfa4-b792-4de8-8186-e00c7459f019" xsi:nil="true"/>
    <personne_comite_selection xmlns="1ee0bfa4-b792-4de8-8186-e00c7459f019" xsi:nil="true"/>
    <Prixd_x00e9_quipe xmlns="1ee0bfa4-b792-4de8-8186-e00c7459f019">true</Prixd_x00e9_quipe>
    <Suppl_x00e9_mentdinfo xmlns="1ee0bfa4-b792-4de8-8186-e00c7459f019" xsi:nil="true"/>
    <Cat_x00e9_gories xmlns="1ee0bfa4-b792-4de8-8186-e00c7459f019" xsi:nil="true"/>
    <candidature_pdf xmlns="1ee0bfa4-b792-4de8-8186-e00c7459f019">
      <Url xsi:nil="true"/>
      <Description xsi:nil="true"/>
    </candidature_pdf>
    <TaxCatchAll xmlns="415013d2-382c-4081-874e-f27f54c9bb6e" xsi:nil="true"/>
    <SharedWithUsers xmlns="415013d2-382c-4081-874e-f27f54c9bb6e">
      <UserInfo>
        <DisplayName/>
        <AccountId xsi:nil="true"/>
        <AccountType/>
      </UserInfo>
    </SharedWithUsers>
    <MediaLengthInSeconds xmlns="1ee0bfa4-b792-4de8-8186-e00c7459f019" xsi:nil="true"/>
    <RessourcesCompl_x00e9_mentaire xmlns="1ee0bfa4-b792-4de8-8186-e00c7459f019">false</RessourcesCompl_x00e9_mentaire>
    <Cat_x00e9_gorie xmlns="1ee0bfa4-b792-4de8-8186-e00c7459f019" xsi:nil="true"/>
    <Typedecandidature xmlns="1ee0bfa4-b792-4de8-8186-e00c7459f019" xsi:nil="true"/>
    <Soumission xmlns="1ee0bfa4-b792-4de8-8186-e00c7459f019" xsi:nil="true"/>
    <_x00c9_tablissement xmlns="1ee0bfa4-b792-4de8-8186-e00c7459f019" xsi:nil="true"/>
  </documentManagement>
</p:properties>
</file>

<file path=customXml/itemProps1.xml><?xml version="1.0" encoding="utf-8"?>
<ds:datastoreItem xmlns:ds="http://schemas.openxmlformats.org/officeDocument/2006/customXml" ds:itemID="{815440E0-7620-48DA-83D3-EBED3CF2C949}">
  <ds:schemaRefs>
    <ds:schemaRef ds:uri="http://schemas.microsoft.com/sharepoint/v3/contenttype/forms"/>
  </ds:schemaRefs>
</ds:datastoreItem>
</file>

<file path=customXml/itemProps2.xml><?xml version="1.0" encoding="utf-8"?>
<ds:datastoreItem xmlns:ds="http://schemas.openxmlformats.org/officeDocument/2006/customXml" ds:itemID="{55EDBDA5-FDAE-4640-9271-E0B7B7FC1DA6}"/>
</file>

<file path=customXml/itemProps3.xml><?xml version="1.0" encoding="utf-8"?>
<ds:datastoreItem xmlns:ds="http://schemas.openxmlformats.org/officeDocument/2006/customXml" ds:itemID="{6406F97B-7523-4376-9820-20D012FC3DE1}">
  <ds:schemaRefs>
    <ds:schemaRef ds:uri="http://www.w3.org/XML/1998/namespace"/>
    <ds:schemaRef ds:uri="http://purl.org/dc/dcmitype/"/>
    <ds:schemaRef ds:uri="http://purl.org/dc/terms/"/>
    <ds:schemaRef ds:uri="1ee0bfa4-b792-4de8-8186-e00c7459f019"/>
    <ds:schemaRef ds:uri="415013d2-382c-4081-874e-f27f54c9bb6e"/>
    <ds:schemaRef ds:uri="http://purl.org/dc/elements/1.1/"/>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i-mersioncp</Template>
  <TotalTime>2823</TotalTime>
  <Words>516</Words>
  <Application>Microsoft Macintosh PowerPoint</Application>
  <PresentationFormat>Ledger Paper (11x17 in)</PresentationFormat>
  <Paragraphs>18</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Century Gothic</vt:lpstr>
      <vt:lpstr>Thème Office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Alain Mélançon</dc:creator>
  <cp:lastModifiedBy>Amanda Argento</cp:lastModifiedBy>
  <cp:revision>12</cp:revision>
  <dcterms:created xsi:type="dcterms:W3CDTF">2023-11-15T18:42:02Z</dcterms:created>
  <dcterms:modified xsi:type="dcterms:W3CDTF">2024-02-26T21:56:02Z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0x0101001D1AE83D5E6B45419BFE12D74760FAA4</vt:lpwstr>
  </property>
  <property fmtid="{D5CDD505-2E9C-101B-9397-08002B2CF9AE}" pid="3" name="Order">
    <vt:r8>12006900</vt:r8>
  </property>
  <property fmtid="{D5CDD505-2E9C-101B-9397-08002B2CF9AE}" pid="4" name="ComplianceAssetId">
    <vt:lpwstr/>
  </property>
  <property fmtid="{D5CDD505-2E9C-101B-9397-08002B2CF9AE}" pid="5" name="_ExtendedDescription">
    <vt:lpwstr/>
  </property>
  <property fmtid="{D5CDD505-2E9C-101B-9397-08002B2CF9AE}" pid="6" name="TriggerFlowInfo">
    <vt:lpwstr/>
  </property>
  <property fmtid="{D5CDD505-2E9C-101B-9397-08002B2CF9AE}" pid="7" name="MediaServiceImageTags">
    <vt:lpwstr/>
  </property>
</Properties>
</file>