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5" r:id="rId3"/>
  </p:sldMasterIdLst>
  <p:sldIdLst>
    <p:sldId id="260" r:id="rId4"/>
    <p:sldId id="281" r:id="rId5"/>
    <p:sldId id="267" r:id="rId6"/>
    <p:sldId id="268" r:id="rId7"/>
    <p:sldId id="271" r:id="rId8"/>
    <p:sldId id="280" r:id="rId9"/>
    <p:sldId id="270" r:id="rId10"/>
    <p:sldId id="274" r:id="rId11"/>
    <p:sldId id="277" r:id="rId12"/>
    <p:sldId id="272" r:id="rId13"/>
    <p:sldId id="269" r:id="rId14"/>
    <p:sldId id="273" r:id="rId15"/>
    <p:sldId id="276" r:id="rId16"/>
    <p:sldId id="279" r:id="rId17"/>
  </p:sldIdLst>
  <p:sldSz cx="12192000" cy="6858000"/>
  <p:notesSz cx="7315200" cy="96012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randview" panose="020B0502040204020203" pitchFamily="34" charset="0"/>
      <p:regular r:id="rId22"/>
    </p:embeddedFont>
    <p:embeddedFont>
      <p:font typeface="Grandview Display" panose="020B0502040204020203" pitchFamily="34" charset="0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EE5"/>
    <a:srgbClr val="576C89"/>
    <a:srgbClr val="868E91"/>
    <a:srgbClr val="F6EDD8"/>
    <a:srgbClr val="929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8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1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3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3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6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2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5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5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4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7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q.ca/catalogue/livres/pilotage-changement-edition-3902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limatefresk.org/?title=Fichier:Etapes_du_changement_Kubler_ross.png#filelink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7nK2T3NZ9Xk?si=5TgGsPBUHny0d9kT" TargetMode="External"/><Relationship Id="rId4" Type="http://schemas.openxmlformats.org/officeDocument/2006/relationships/hyperlink" Target="https://mobile.eduq.info/xmlui/bitstream/handle/11515/1109/W025367-affiche-st-germain-uqo-2007.pdf?sequence=1&amp;isAllowed=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meliechiasson1/les-tapes-du-deuil-p-dagogique-e0h2vnesubzbhmb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ue basse de nuages dans le ciel">
            <a:extLst>
              <a:ext uri="{FF2B5EF4-FFF2-40B4-BE49-F238E27FC236}">
                <a16:creationId xmlns:a16="http://schemas.microsoft.com/office/drawing/2014/main" id="{82FD02DC-2BC5-9DF3-6E00-A7254C087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7" b="10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D5114F-8A83-54B2-C772-FCC5BC272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2362200"/>
            <a:ext cx="7498080" cy="2400300"/>
          </a:xfrm>
        </p:spPr>
        <p:txBody>
          <a:bodyPr>
            <a:normAutofit/>
          </a:bodyPr>
          <a:lstStyle/>
          <a:p>
            <a:r>
              <a:rPr lang="fr-CA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Explorer les étapes du deuil pédagogique.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008F35F-D16F-4570-858B-EF5728837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8489" y="5075226"/>
            <a:ext cx="6134911" cy="906474"/>
          </a:xfrm>
        </p:spPr>
        <p:txBody>
          <a:bodyPr/>
          <a:lstStyle/>
          <a:p>
            <a:r>
              <a:rPr lang="fr-CA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Octobre 2023</a:t>
            </a:r>
          </a:p>
        </p:txBody>
      </p:sp>
    </p:spTree>
    <p:extLst>
      <p:ext uri="{BB962C8B-B14F-4D97-AF65-F5344CB8AC3E}">
        <p14:creationId xmlns:p14="http://schemas.microsoft.com/office/powerpoint/2010/main" val="1445390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ue basse de nuages dans le ciel">
            <a:extLst>
              <a:ext uri="{FF2B5EF4-FFF2-40B4-BE49-F238E27FC236}">
                <a16:creationId xmlns:a16="http://schemas.microsoft.com/office/drawing/2014/main" id="{8ACE0181-7448-731D-4742-6D59B84E7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7" b="10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88A350F-CFCA-C54A-7F9D-7B334B16560A}"/>
              </a:ext>
            </a:extLst>
          </p:cNvPr>
          <p:cNvSpPr/>
          <p:nvPr/>
        </p:nvSpPr>
        <p:spPr>
          <a:xfrm>
            <a:off x="1988457" y="204993"/>
            <a:ext cx="8208166" cy="6448014"/>
          </a:xfrm>
          <a:prstGeom prst="roundRect">
            <a:avLst>
              <a:gd name="adj" fmla="val 28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94F9FE-3A63-8CCD-A1C4-CE990E280725}"/>
              </a:ext>
            </a:extLst>
          </p:cNvPr>
          <p:cNvSpPr txBox="1"/>
          <p:nvPr/>
        </p:nvSpPr>
        <p:spPr>
          <a:xfrm>
            <a:off x="2191243" y="6191342"/>
            <a:ext cx="779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https://mobile.eduq.info/xmlui/bitstream/handle/11515/1109/W025367-affiche-st-germain-uqo-2007.pdf?sequence=1&amp;isAllowed=y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56D513C-3735-8EA2-2501-3EA8DD7F4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826" y="418802"/>
            <a:ext cx="7728347" cy="57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68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ue basse de nuages dans le ciel">
            <a:extLst>
              <a:ext uri="{FF2B5EF4-FFF2-40B4-BE49-F238E27FC236}">
                <a16:creationId xmlns:a16="http://schemas.microsoft.com/office/drawing/2014/main" id="{8ACE0181-7448-731D-4742-6D59B84E7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7" b="10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88A350F-CFCA-C54A-7F9D-7B334B16560A}"/>
              </a:ext>
            </a:extLst>
          </p:cNvPr>
          <p:cNvSpPr/>
          <p:nvPr/>
        </p:nvSpPr>
        <p:spPr>
          <a:xfrm>
            <a:off x="3094073" y="647700"/>
            <a:ext cx="5901071" cy="5562600"/>
          </a:xfrm>
          <a:prstGeom prst="roundRect">
            <a:avLst>
              <a:gd name="adj" fmla="val 28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965630-E6B4-993A-5761-ADEC10391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837" y="840825"/>
            <a:ext cx="4678326" cy="486866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071E48E-B630-1976-CE4A-65E4E5EA8923}"/>
              </a:ext>
            </a:extLst>
          </p:cNvPr>
          <p:cNvSpPr txBox="1"/>
          <p:nvPr/>
        </p:nvSpPr>
        <p:spPr>
          <a:xfrm>
            <a:off x="3828798" y="5729062"/>
            <a:ext cx="467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https://mobile.eduq.info/xmlui/bitstream/handle/11515/1109/W025367-affiche-st-germain-uqo-2007.pdf?sequence=1&amp;isAllowed=y</a:t>
            </a:r>
          </a:p>
        </p:txBody>
      </p:sp>
    </p:spTree>
    <p:extLst>
      <p:ext uri="{BB962C8B-B14F-4D97-AF65-F5344CB8AC3E}">
        <p14:creationId xmlns:p14="http://schemas.microsoft.com/office/powerpoint/2010/main" val="360343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ue basse de nuages dans le ciel">
            <a:extLst>
              <a:ext uri="{FF2B5EF4-FFF2-40B4-BE49-F238E27FC236}">
                <a16:creationId xmlns:a16="http://schemas.microsoft.com/office/drawing/2014/main" id="{8ACE0181-7448-731D-4742-6D59B84E7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7" b="10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88A350F-CFCA-C54A-7F9D-7B334B16560A}"/>
              </a:ext>
            </a:extLst>
          </p:cNvPr>
          <p:cNvSpPr/>
          <p:nvPr/>
        </p:nvSpPr>
        <p:spPr>
          <a:xfrm>
            <a:off x="1988457" y="647700"/>
            <a:ext cx="8208166" cy="5562600"/>
          </a:xfrm>
          <a:prstGeom prst="roundRect">
            <a:avLst>
              <a:gd name="adj" fmla="val 28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B4DE5E3-E050-DEDE-672F-C21A1C881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67" y="873085"/>
            <a:ext cx="7774380" cy="5004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194F9FE-3A63-8CCD-A1C4-CE990E280725}"/>
              </a:ext>
            </a:extLst>
          </p:cNvPr>
          <p:cNvSpPr txBox="1"/>
          <p:nvPr/>
        </p:nvSpPr>
        <p:spPr>
          <a:xfrm>
            <a:off x="2178876" y="5772540"/>
            <a:ext cx="779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https://mobile.eduq.info/xmlui/bitstream/handle/11515/1109/W025367-affiche-st-germain-uqo-2007.pdf?sequence=1&amp;isAllowed=y</a:t>
            </a:r>
          </a:p>
        </p:txBody>
      </p:sp>
    </p:spTree>
    <p:extLst>
      <p:ext uri="{BB962C8B-B14F-4D97-AF65-F5344CB8AC3E}">
        <p14:creationId xmlns:p14="http://schemas.microsoft.com/office/powerpoint/2010/main" val="185130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ue basse de nuages dans le ciel">
            <a:extLst>
              <a:ext uri="{FF2B5EF4-FFF2-40B4-BE49-F238E27FC236}">
                <a16:creationId xmlns:a16="http://schemas.microsoft.com/office/drawing/2014/main" id="{8ACE0181-7448-731D-4742-6D59B84E7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7" b="10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88A350F-CFCA-C54A-7F9D-7B334B16560A}"/>
              </a:ext>
            </a:extLst>
          </p:cNvPr>
          <p:cNvSpPr/>
          <p:nvPr/>
        </p:nvSpPr>
        <p:spPr>
          <a:xfrm>
            <a:off x="652371" y="647700"/>
            <a:ext cx="10887258" cy="5562600"/>
          </a:xfrm>
          <a:prstGeom prst="roundRect">
            <a:avLst>
              <a:gd name="adj" fmla="val 28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B04815-0505-5C43-9AD7-D2FEB0D2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Söhne"/>
              </a:rPr>
              <a:t>Pour aller plus loin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7CA539-3C29-69C8-D02F-7BD847C84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095500"/>
            <a:ext cx="5607611" cy="3848100"/>
          </a:xfrm>
        </p:spPr>
        <p:txBody>
          <a:bodyPr>
            <a:normAutofit/>
          </a:bodyPr>
          <a:lstStyle/>
          <a:p>
            <a:pPr algn="l" fontAlgn="base"/>
            <a:r>
              <a:rPr lang="fr-CA" sz="2800" b="1" dirty="0">
                <a:solidFill>
                  <a:srgbClr val="374151"/>
                </a:solidFill>
                <a:latin typeface="Söhne"/>
              </a:rPr>
              <a:t>Le pilotage du changement</a:t>
            </a:r>
            <a:br>
              <a:rPr lang="fr-CA" sz="2400" dirty="0">
                <a:solidFill>
                  <a:srgbClr val="374151"/>
                </a:solidFill>
                <a:latin typeface="Söhne"/>
              </a:rPr>
            </a:br>
            <a:r>
              <a:rPr lang="fr-CA" sz="2000" i="0" dirty="0">
                <a:solidFill>
                  <a:srgbClr val="2B3F4A"/>
                </a:solidFill>
                <a:effectLst/>
                <a:latin typeface="Arial" panose="020B0604020202020204" pitchFamily="34" charset="0"/>
              </a:rPr>
              <a:t>Auteur(s) </a:t>
            </a:r>
            <a:r>
              <a:rPr lang="fr-CA" dirty="0">
                <a:solidFill>
                  <a:srgbClr val="2B3F4A"/>
                </a:solidFill>
                <a:latin typeface="Arial" panose="020B0604020202020204" pitchFamily="34" charset="0"/>
              </a:rPr>
              <a:t>: </a:t>
            </a:r>
            <a:r>
              <a:rPr lang="fr-CA" sz="2000" i="0" dirty="0">
                <a:solidFill>
                  <a:srgbClr val="2B3F4A"/>
                </a:solidFill>
                <a:effectLst/>
                <a:latin typeface="Arial" panose="020B0604020202020204" pitchFamily="34" charset="0"/>
              </a:rPr>
              <a:t>Pierre Collerette , Martin </a:t>
            </a:r>
            <a:r>
              <a:rPr lang="fr-CA" sz="2000" i="0" dirty="0" err="1">
                <a:solidFill>
                  <a:srgbClr val="2B3F4A"/>
                </a:solidFill>
                <a:effectLst/>
                <a:latin typeface="Arial" panose="020B0604020202020204" pitchFamily="34" charset="0"/>
              </a:rPr>
              <a:t>Lauzier</a:t>
            </a:r>
            <a:r>
              <a:rPr lang="fr-CA" sz="2000" i="0" dirty="0">
                <a:solidFill>
                  <a:srgbClr val="2B3F4A"/>
                </a:solidFill>
                <a:effectLst/>
                <a:latin typeface="Arial" panose="020B0604020202020204" pitchFamily="34" charset="0"/>
              </a:rPr>
              <a:t> , Robert Schneider</a:t>
            </a:r>
            <a:br>
              <a:rPr lang="fr-CA" sz="2000" i="0" dirty="0">
                <a:solidFill>
                  <a:srgbClr val="2B3F4A"/>
                </a:solidFill>
                <a:effectLst/>
                <a:latin typeface="Arial" panose="020B0604020202020204" pitchFamily="34" charset="0"/>
              </a:rPr>
            </a:br>
            <a:r>
              <a:rPr lang="fr-CA" sz="1800" dirty="0">
                <a:solidFill>
                  <a:srgbClr val="374151"/>
                </a:solidFill>
                <a:latin typeface="Söhne"/>
                <a:hlinkClick r:id="rId3"/>
              </a:rPr>
              <a:t>https://www.puq.ca/catalogue/livres/pilotage-changement-edition-3902.html</a:t>
            </a:r>
            <a:endParaRPr lang="fr-CA" sz="1800" dirty="0">
              <a:solidFill>
                <a:srgbClr val="2B3F4A"/>
              </a:solidFill>
              <a:latin typeface="Arial" panose="020B0604020202020204" pitchFamily="34" charset="0"/>
            </a:endParaRPr>
          </a:p>
          <a:p>
            <a:pPr algn="l" fontAlgn="base"/>
            <a:endParaRPr lang="fr-CA" sz="2400" dirty="0">
              <a:solidFill>
                <a:srgbClr val="374151"/>
              </a:solidFill>
              <a:latin typeface="Söhne"/>
            </a:endParaRPr>
          </a:p>
        </p:txBody>
      </p:sp>
      <p:pic>
        <p:nvPicPr>
          <p:cNvPr id="1026" name="Picture 2" descr="Le pilotage du changement, 3&lt;sup&gt;e&lt;/sup&gt; édition">
            <a:extLst>
              <a:ext uri="{FF2B5EF4-FFF2-40B4-BE49-F238E27FC236}">
                <a16:creationId xmlns:a16="http://schemas.microsoft.com/office/drawing/2014/main" id="{D51281CA-6194-57A3-A5F7-747015250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02" y="1102360"/>
            <a:ext cx="3754808" cy="46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8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ue basse de nuages dans le ciel">
            <a:extLst>
              <a:ext uri="{FF2B5EF4-FFF2-40B4-BE49-F238E27FC236}">
                <a16:creationId xmlns:a16="http://schemas.microsoft.com/office/drawing/2014/main" id="{8ACE0181-7448-731D-4742-6D59B84E7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7" b="10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88A350F-CFCA-C54A-7F9D-7B334B16560A}"/>
              </a:ext>
            </a:extLst>
          </p:cNvPr>
          <p:cNvSpPr/>
          <p:nvPr/>
        </p:nvSpPr>
        <p:spPr>
          <a:xfrm>
            <a:off x="652371" y="647700"/>
            <a:ext cx="10887258" cy="5562600"/>
          </a:xfrm>
          <a:prstGeom prst="roundRect">
            <a:avLst>
              <a:gd name="adj" fmla="val 28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B04815-0505-5C43-9AD7-D2FEB0D2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Söhne"/>
              </a:rPr>
              <a:t>références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7CA539-3C29-69C8-D02F-7BD847C84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095500"/>
            <a:ext cx="10271760" cy="3848100"/>
          </a:xfrm>
        </p:spPr>
        <p:txBody>
          <a:bodyPr>
            <a:normAutofit/>
          </a:bodyPr>
          <a:lstStyle/>
          <a:p>
            <a:pPr fontAlgn="base"/>
            <a:r>
              <a:rPr lang="fr-CA" b="1" dirty="0">
                <a:solidFill>
                  <a:srgbClr val="000000"/>
                </a:solidFill>
                <a:latin typeface="Söhne"/>
              </a:rPr>
              <a:t>Les é</a:t>
            </a:r>
            <a:r>
              <a:rPr lang="fr-CA" b="1" i="0" dirty="0">
                <a:solidFill>
                  <a:srgbClr val="000000"/>
                </a:solidFill>
                <a:effectLst/>
                <a:latin typeface="Söhne"/>
              </a:rPr>
              <a:t>tapes du changement par Elisabeth Kübler-</a:t>
            </a:r>
            <a:r>
              <a:rPr lang="fr-CA" b="1" dirty="0">
                <a:solidFill>
                  <a:srgbClr val="000000"/>
                </a:solidFill>
                <a:latin typeface="Söhne"/>
              </a:rPr>
              <a:t>R</a:t>
            </a:r>
            <a:r>
              <a:rPr lang="fr-CA" b="1" i="0" dirty="0">
                <a:solidFill>
                  <a:srgbClr val="000000"/>
                </a:solidFill>
                <a:effectLst/>
                <a:latin typeface="Söhne"/>
              </a:rPr>
              <a:t>oss</a:t>
            </a:r>
            <a:br>
              <a:rPr lang="fr-CA" b="0" i="0" dirty="0">
                <a:solidFill>
                  <a:srgbClr val="000000"/>
                </a:solidFill>
                <a:effectLst/>
                <a:latin typeface="Söhne"/>
              </a:rPr>
            </a:br>
            <a:r>
              <a:rPr lang="fr-CA" sz="2000" dirty="0">
                <a:latin typeface="Söhne"/>
                <a:hlinkClick r:id="rId3"/>
              </a:rPr>
              <a:t>https://wiki.climatefresk.org/?title=Fichier:Etapes_du_changement_Kubler_ross.png#filelinks</a:t>
            </a:r>
            <a:endParaRPr lang="fr-CA" sz="2000" dirty="0">
              <a:latin typeface="Söhne"/>
            </a:endParaRPr>
          </a:p>
          <a:p>
            <a:pPr fontAlgn="base"/>
            <a:r>
              <a:rPr lang="fr-CA" b="1" dirty="0">
                <a:latin typeface="Söhne"/>
              </a:rPr>
              <a:t>Provoquer un changement de paradigme chez les enseignants, par l’accompagnement.</a:t>
            </a:r>
            <a:br>
              <a:rPr lang="fr-CA" b="1" dirty="0">
                <a:latin typeface="Söhne"/>
              </a:rPr>
            </a:br>
            <a:r>
              <a:rPr lang="fr-CA" dirty="0">
                <a:latin typeface="Söhne"/>
              </a:rPr>
              <a:t>Martine St-Germain, conseillère pédagogique, Cégep de l’Outaouais. Projet de maîtrise, </a:t>
            </a:r>
            <a:r>
              <a:rPr lang="fr-CA" dirty="0" err="1">
                <a:latin typeface="Söhne"/>
              </a:rPr>
              <a:t>UQO</a:t>
            </a:r>
            <a:r>
              <a:rPr lang="fr-CA" dirty="0">
                <a:latin typeface="Söhne"/>
              </a:rPr>
              <a:t>. Recherche subventionnée par </a:t>
            </a:r>
            <a:r>
              <a:rPr lang="fr-CA" dirty="0" err="1">
                <a:latin typeface="Söhne"/>
              </a:rPr>
              <a:t>PAREA</a:t>
            </a:r>
            <a:r>
              <a:rPr lang="fr-CA" dirty="0">
                <a:latin typeface="Söhne"/>
              </a:rPr>
              <a:t>, Ministère de l’éducation, du Loisir et du Sport, 2007.</a:t>
            </a:r>
            <a:br>
              <a:rPr lang="fr-CA" dirty="0">
                <a:latin typeface="Söhne"/>
              </a:rPr>
            </a:br>
            <a:r>
              <a:rPr lang="fr-CA" dirty="0">
                <a:latin typeface="Söhne"/>
                <a:hlinkClick r:id="rId4"/>
              </a:rPr>
              <a:t>https://mobile.eduq.info/xmlui/bitstream/handle/11515/1109/W025367-affiche-st-germain-uqo-2007.pdf?sequence=1&amp;isAllowed=y</a:t>
            </a:r>
            <a:endParaRPr lang="fr-CA" sz="2000" dirty="0">
              <a:latin typeface="Söhne"/>
            </a:endParaRPr>
          </a:p>
          <a:p>
            <a:pPr fontAlgn="base"/>
            <a:r>
              <a:rPr lang="fr-CA" sz="2000" b="1" i="0" dirty="0">
                <a:solidFill>
                  <a:srgbClr val="0F0F0F"/>
                </a:solidFill>
                <a:effectLst/>
                <a:latin typeface="Söhne"/>
              </a:rPr>
              <a:t>Comment piloter le changement : la courbe du changement (9 min.)</a:t>
            </a:r>
            <a:br>
              <a:rPr lang="fr-CA" sz="1800" b="1" i="0" dirty="0">
                <a:solidFill>
                  <a:srgbClr val="0F0F0F"/>
                </a:solidFill>
                <a:effectLst/>
                <a:latin typeface="Söhne"/>
              </a:rPr>
            </a:br>
            <a:r>
              <a:rPr lang="fr-CA" dirty="0">
                <a:solidFill>
                  <a:srgbClr val="374151"/>
                </a:solidFill>
                <a:latin typeface="Söhne"/>
                <a:hlinkClick r:id="rId5"/>
              </a:rPr>
              <a:t>https://youtu.be/7nK2T3NZ9Xk?si=5TgGsPBUHny0d9kT</a:t>
            </a:r>
            <a:endParaRPr lang="fr-CA" dirty="0">
              <a:latin typeface="Söhne"/>
            </a:endParaRPr>
          </a:p>
          <a:p>
            <a:pPr fontAlgn="base"/>
            <a:endParaRPr lang="fr-CA" dirty="0">
              <a:solidFill>
                <a:srgbClr val="374151"/>
              </a:solidFill>
              <a:latin typeface="Söhne"/>
            </a:endParaRPr>
          </a:p>
          <a:p>
            <a:pPr algn="l" fontAlgn="base"/>
            <a:endParaRPr lang="fr-CA" sz="2400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567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ue basse de nuages dans le ciel">
            <a:extLst>
              <a:ext uri="{FF2B5EF4-FFF2-40B4-BE49-F238E27FC236}">
                <a16:creationId xmlns:a16="http://schemas.microsoft.com/office/drawing/2014/main" id="{8ACE0181-7448-731D-4742-6D59B84E7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7" b="10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88A350F-CFCA-C54A-7F9D-7B334B16560A}"/>
              </a:ext>
            </a:extLst>
          </p:cNvPr>
          <p:cNvSpPr/>
          <p:nvPr/>
        </p:nvSpPr>
        <p:spPr>
          <a:xfrm>
            <a:off x="652371" y="647700"/>
            <a:ext cx="10887258" cy="5562600"/>
          </a:xfrm>
          <a:prstGeom prst="roundRect">
            <a:avLst>
              <a:gd name="adj" fmla="val 28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B04815-0505-5C43-9AD7-D2FEB0D2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Söhne"/>
              </a:rPr>
              <a:t>L’atelier d’aujourd’hui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7CA539-3C29-69C8-D02F-7BD847C84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0" y="2095500"/>
            <a:ext cx="10287706" cy="38481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A" dirty="0"/>
              <a:t>Les étapes du changement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Les étapes du deuil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Des stratégies d’accompagnement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Activité de partage d’expérience 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Provoquer un changement de paradigme chez les enseignants, par l’accompagnement.</a:t>
            </a:r>
          </a:p>
        </p:txBody>
      </p:sp>
    </p:spTree>
    <p:extLst>
      <p:ext uri="{BB962C8B-B14F-4D97-AF65-F5344CB8AC3E}">
        <p14:creationId xmlns:p14="http://schemas.microsoft.com/office/powerpoint/2010/main" val="354097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ue basse de nuages dans le ciel">
            <a:extLst>
              <a:ext uri="{FF2B5EF4-FFF2-40B4-BE49-F238E27FC236}">
                <a16:creationId xmlns:a16="http://schemas.microsoft.com/office/drawing/2014/main" id="{8ACE0181-7448-731D-4742-6D59B84E7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7" b="10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88A350F-CFCA-C54A-7F9D-7B334B16560A}"/>
              </a:ext>
            </a:extLst>
          </p:cNvPr>
          <p:cNvSpPr/>
          <p:nvPr/>
        </p:nvSpPr>
        <p:spPr>
          <a:xfrm>
            <a:off x="2153920" y="647699"/>
            <a:ext cx="7884160" cy="5562600"/>
          </a:xfrm>
          <a:prstGeom prst="roundRect">
            <a:avLst>
              <a:gd name="adj" fmla="val 28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C9F32B7-A3CC-E586-57AE-29BAA53E5B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" t="2212" r="3540" b="9937"/>
          <a:stretch/>
        </p:blipFill>
        <p:spPr bwMode="auto">
          <a:xfrm>
            <a:off x="2397760" y="873759"/>
            <a:ext cx="7396480" cy="511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15F0D43-5ACA-16A0-06D4-43AFE149CB8C}"/>
              </a:ext>
            </a:extLst>
          </p:cNvPr>
          <p:cNvSpPr txBox="1"/>
          <p:nvPr/>
        </p:nvSpPr>
        <p:spPr>
          <a:xfrm>
            <a:off x="2316480" y="5958770"/>
            <a:ext cx="6431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https://wiki.climatefresk.org/?title=Fichier:Etapes_du_changement_Kubler_ross.png#filelinks</a:t>
            </a:r>
          </a:p>
        </p:txBody>
      </p:sp>
    </p:spTree>
    <p:extLst>
      <p:ext uri="{BB962C8B-B14F-4D97-AF65-F5344CB8AC3E}">
        <p14:creationId xmlns:p14="http://schemas.microsoft.com/office/powerpoint/2010/main" val="403055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ue basse de nuages dans le ciel">
            <a:extLst>
              <a:ext uri="{FF2B5EF4-FFF2-40B4-BE49-F238E27FC236}">
                <a16:creationId xmlns:a16="http://schemas.microsoft.com/office/drawing/2014/main" id="{8ACE0181-7448-731D-4742-6D59B84E7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7" b="10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88A350F-CFCA-C54A-7F9D-7B334B16560A}"/>
              </a:ext>
            </a:extLst>
          </p:cNvPr>
          <p:cNvSpPr/>
          <p:nvPr/>
        </p:nvSpPr>
        <p:spPr>
          <a:xfrm>
            <a:off x="652371" y="647700"/>
            <a:ext cx="10887258" cy="5562600"/>
          </a:xfrm>
          <a:prstGeom prst="roundRect">
            <a:avLst>
              <a:gd name="adj" fmla="val 28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B04815-0505-5C43-9AD7-D2FEB0D2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Söhne"/>
              </a:rPr>
              <a:t>Les Étapes du Deuil Pédagogique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7CA539-3C29-69C8-D02F-7BD847C84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0" y="2095500"/>
            <a:ext cx="10287706" cy="3848100"/>
          </a:xfrm>
        </p:spPr>
        <p:txBody>
          <a:bodyPr>
            <a:normAutofit/>
          </a:bodyPr>
          <a:lstStyle/>
          <a:p>
            <a:pPr marL="263525" indent="-263525">
              <a:buFont typeface="+mj-lt"/>
              <a:buAutoNum type="arabicPeriod"/>
            </a:pPr>
            <a:r>
              <a:rPr lang="fr-CA" b="1" i="0" dirty="0">
                <a:effectLst/>
                <a:latin typeface="Söhne"/>
              </a:rPr>
              <a:t>Le choc / le déni:</a:t>
            </a:r>
            <a:r>
              <a:rPr lang="fr-CA" b="0" i="0" dirty="0">
                <a:solidFill>
                  <a:srgbClr val="374151"/>
                </a:solidFill>
                <a:effectLst/>
                <a:latin typeface="Söhne"/>
              </a:rPr>
              <a:t> Comprendre la réaction initiale face aux changements et la résistance initiale.</a:t>
            </a:r>
          </a:p>
          <a:p>
            <a:pPr marL="263525" indent="-263525">
              <a:buFont typeface="+mj-lt"/>
              <a:buAutoNum type="arabicPeriod"/>
            </a:pPr>
            <a:r>
              <a:rPr lang="fr-CA" b="1" dirty="0">
                <a:latin typeface="Söhne"/>
              </a:rPr>
              <a:t>La c</a:t>
            </a:r>
            <a:r>
              <a:rPr lang="fr-CA" b="1" i="0" dirty="0">
                <a:effectLst/>
                <a:latin typeface="Söhne"/>
              </a:rPr>
              <a:t>olère :</a:t>
            </a:r>
            <a:r>
              <a:rPr lang="fr-CA" b="0" i="0" dirty="0">
                <a:solidFill>
                  <a:srgbClr val="374151"/>
                </a:solidFill>
                <a:effectLst/>
                <a:latin typeface="Söhne"/>
              </a:rPr>
              <a:t> Explorer les sentiments de perte, de frustration et d'inconfort face à l'adaptation nécessaire.</a:t>
            </a:r>
          </a:p>
          <a:p>
            <a:pPr marL="263525" indent="-263525">
              <a:buFont typeface="+mj-lt"/>
              <a:buAutoNum type="arabicPeriod"/>
            </a:pPr>
            <a:r>
              <a:rPr lang="fr-CA" b="1" dirty="0">
                <a:latin typeface="Söhne"/>
              </a:rPr>
              <a:t>Le m</a:t>
            </a:r>
            <a:r>
              <a:rPr lang="fr-CA" b="1" i="0" dirty="0">
                <a:effectLst/>
                <a:latin typeface="Söhne"/>
              </a:rPr>
              <a:t>archandage :</a:t>
            </a:r>
            <a:r>
              <a:rPr lang="fr-CA" b="0" i="0" dirty="0">
                <a:solidFill>
                  <a:srgbClr val="374151"/>
                </a:solidFill>
                <a:effectLst/>
                <a:latin typeface="Söhne"/>
              </a:rPr>
              <a:t> Comprendre les tentatives de trouver des compromis et de négocier.</a:t>
            </a:r>
          </a:p>
          <a:p>
            <a:pPr marL="263525" indent="-263525">
              <a:buFont typeface="+mj-lt"/>
              <a:buAutoNum type="arabicPeriod"/>
            </a:pPr>
            <a:r>
              <a:rPr lang="fr-CA" b="1" i="0" dirty="0">
                <a:effectLst/>
                <a:latin typeface="Söhne"/>
              </a:rPr>
              <a:t>La </a:t>
            </a:r>
            <a:r>
              <a:rPr lang="fr-CA" b="1" dirty="0">
                <a:latin typeface="Söhne"/>
              </a:rPr>
              <a:t>d</a:t>
            </a:r>
            <a:r>
              <a:rPr lang="fr-CA" b="1" i="0" dirty="0">
                <a:effectLst/>
                <a:latin typeface="Söhne"/>
              </a:rPr>
              <a:t>épression / la tristesse:</a:t>
            </a:r>
            <a:r>
              <a:rPr lang="fr-CA" b="0" i="0" dirty="0">
                <a:solidFill>
                  <a:srgbClr val="374151"/>
                </a:solidFill>
                <a:effectLst/>
                <a:latin typeface="Söhne"/>
              </a:rPr>
              <a:t> Aborder les sentiments de perte profonde et d'impuissance.</a:t>
            </a:r>
          </a:p>
          <a:p>
            <a:pPr marL="263525" indent="-263525">
              <a:buFont typeface="+mj-lt"/>
              <a:buAutoNum type="arabicPeriod"/>
            </a:pPr>
            <a:r>
              <a:rPr lang="fr-CA" b="1" i="0" dirty="0">
                <a:effectLst/>
                <a:latin typeface="Söhne"/>
              </a:rPr>
              <a:t>L’</a:t>
            </a:r>
            <a:r>
              <a:rPr lang="fr-CA" b="1" dirty="0">
                <a:latin typeface="Söhne"/>
              </a:rPr>
              <a:t>a</a:t>
            </a:r>
            <a:r>
              <a:rPr lang="fr-CA" b="1" i="0" dirty="0">
                <a:effectLst/>
                <a:latin typeface="Söhne"/>
              </a:rPr>
              <a:t>cceptation :</a:t>
            </a:r>
            <a:r>
              <a:rPr lang="fr-CA" b="0" i="0" dirty="0">
                <a:solidFill>
                  <a:srgbClr val="374151"/>
                </a:solidFill>
                <a:effectLst/>
                <a:latin typeface="Söhne"/>
              </a:rPr>
              <a:t> Explorer comment parvenir à l'acceptation et à l'intégration des changements pédagogiques.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7218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ue basse de nuages dans le ciel">
            <a:extLst>
              <a:ext uri="{FF2B5EF4-FFF2-40B4-BE49-F238E27FC236}">
                <a16:creationId xmlns:a16="http://schemas.microsoft.com/office/drawing/2014/main" id="{8ACE0181-7448-731D-4742-6D59B84E7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7" b="10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88A350F-CFCA-C54A-7F9D-7B334B16560A}"/>
              </a:ext>
            </a:extLst>
          </p:cNvPr>
          <p:cNvSpPr/>
          <p:nvPr/>
        </p:nvSpPr>
        <p:spPr>
          <a:xfrm>
            <a:off x="652371" y="647700"/>
            <a:ext cx="10887258" cy="5562600"/>
          </a:xfrm>
          <a:prstGeom prst="roundRect">
            <a:avLst>
              <a:gd name="adj" fmla="val 28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B04815-0505-5C43-9AD7-D2FEB0D2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Söhne"/>
              </a:rPr>
              <a:t>Les Étapes du Deuil Pédagogique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7CA539-3C29-69C8-D02F-7BD847C84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095500"/>
            <a:ext cx="10267386" cy="3848100"/>
          </a:xfrm>
        </p:spPr>
        <p:txBody>
          <a:bodyPr>
            <a:normAutofit/>
          </a:bodyPr>
          <a:lstStyle/>
          <a:p>
            <a:r>
              <a:rPr lang="fr-CA" sz="2400" dirty="0">
                <a:solidFill>
                  <a:srgbClr val="374151"/>
                </a:solidFill>
                <a:latin typeface="Söhne"/>
              </a:rPr>
              <a:t>E</a:t>
            </a:r>
            <a:r>
              <a:rPr lang="fr-CA" sz="2400" b="0" i="0" dirty="0">
                <a:solidFill>
                  <a:srgbClr val="374151"/>
                </a:solidFill>
                <a:effectLst/>
                <a:latin typeface="Söhne"/>
              </a:rPr>
              <a:t>n petits groupes pour discuter des réactions et émotions typiques à chaque étape du deuil pédagogique.</a:t>
            </a:r>
          </a:p>
          <a:p>
            <a:r>
              <a:rPr lang="fr-CA" sz="2400" dirty="0" err="1">
                <a:solidFill>
                  <a:srgbClr val="374151"/>
                </a:solidFill>
                <a:latin typeface="Söhne"/>
              </a:rPr>
              <a:t>Padlet</a:t>
            </a:r>
            <a:r>
              <a:rPr lang="fr-CA" sz="2400" dirty="0">
                <a:solidFill>
                  <a:srgbClr val="374151"/>
                </a:solidFill>
                <a:latin typeface="Söhne"/>
              </a:rPr>
              <a:t>: </a:t>
            </a:r>
            <a:r>
              <a:rPr lang="fr-CA" sz="2400" dirty="0">
                <a:solidFill>
                  <a:srgbClr val="374151"/>
                </a:solidFill>
                <a:latin typeface="Söhne"/>
                <a:hlinkClick r:id="rId3"/>
              </a:rPr>
              <a:t>https://padlet.com/ameliechiasson1/les-tapes-du-deuil-p-dagogique-e0h2vnesubzbhmb4</a:t>
            </a:r>
            <a:endParaRPr lang="fr-CA" sz="2400" dirty="0">
              <a:solidFill>
                <a:srgbClr val="374151"/>
              </a:solidFill>
              <a:latin typeface="Söhne"/>
            </a:endParaRPr>
          </a:p>
          <a:p>
            <a:endParaRPr lang="fr-CA" sz="24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pic>
        <p:nvPicPr>
          <p:cNvPr id="9" name="Graphique 8" descr="Conseil d’administration avec un remplissage uni">
            <a:extLst>
              <a:ext uri="{FF2B5EF4-FFF2-40B4-BE49-F238E27FC236}">
                <a16:creationId xmlns:a16="http://schemas.microsoft.com/office/drawing/2014/main" id="{53AC886A-82DF-4C9F-09E3-BCFD5B97C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1360" y="4472679"/>
            <a:ext cx="1604271" cy="16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5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ue basse de nuages dans le ciel">
            <a:extLst>
              <a:ext uri="{FF2B5EF4-FFF2-40B4-BE49-F238E27FC236}">
                <a16:creationId xmlns:a16="http://schemas.microsoft.com/office/drawing/2014/main" id="{8ACE0181-7448-731D-4742-6D59B84E7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7" b="10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88A350F-CFCA-C54A-7F9D-7B334B16560A}"/>
              </a:ext>
            </a:extLst>
          </p:cNvPr>
          <p:cNvSpPr/>
          <p:nvPr/>
        </p:nvSpPr>
        <p:spPr>
          <a:xfrm>
            <a:off x="558799" y="647699"/>
            <a:ext cx="10980829" cy="5562600"/>
          </a:xfrm>
          <a:prstGeom prst="roundRect">
            <a:avLst>
              <a:gd name="adj" fmla="val 28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C9F32B7-A3CC-E586-57AE-29BAA53E5B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" t="2212" r="3540" b="9937"/>
          <a:stretch/>
        </p:blipFill>
        <p:spPr bwMode="auto">
          <a:xfrm>
            <a:off x="3271520" y="2050403"/>
            <a:ext cx="5648960" cy="39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15F0D43-5ACA-16A0-06D4-43AFE149CB8C}"/>
              </a:ext>
            </a:extLst>
          </p:cNvPr>
          <p:cNvSpPr txBox="1"/>
          <p:nvPr/>
        </p:nvSpPr>
        <p:spPr>
          <a:xfrm>
            <a:off x="3271520" y="5953620"/>
            <a:ext cx="6431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https://wiki.climatefresk.org/?title=Fichier:Etapes_du_changement_Kubler_ross.png#filelinks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58A0D4-2562-0E57-35FF-DC57D75E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798074"/>
            <a:ext cx="10625229" cy="1147053"/>
          </a:xfrm>
        </p:spPr>
        <p:txBody>
          <a:bodyPr>
            <a:normAutofit fontScale="90000"/>
          </a:bodyPr>
          <a:lstStyle/>
          <a:p>
            <a:r>
              <a:rPr lang="fr-CA" b="0" i="0" dirty="0">
                <a:effectLst/>
                <a:latin typeface="Söhne"/>
              </a:rPr>
              <a:t>Stratégies d'Accompagnement au Changement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7647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ue basse de nuages dans le ciel">
            <a:extLst>
              <a:ext uri="{FF2B5EF4-FFF2-40B4-BE49-F238E27FC236}">
                <a16:creationId xmlns:a16="http://schemas.microsoft.com/office/drawing/2014/main" id="{8ACE0181-7448-731D-4742-6D59B84E7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7" b="10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88A350F-CFCA-C54A-7F9D-7B334B16560A}"/>
              </a:ext>
            </a:extLst>
          </p:cNvPr>
          <p:cNvSpPr/>
          <p:nvPr/>
        </p:nvSpPr>
        <p:spPr>
          <a:xfrm>
            <a:off x="652371" y="647700"/>
            <a:ext cx="10887258" cy="5562600"/>
          </a:xfrm>
          <a:prstGeom prst="roundRect">
            <a:avLst>
              <a:gd name="adj" fmla="val 28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B04815-0505-5C43-9AD7-D2FEB0D2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798074"/>
            <a:ext cx="10625229" cy="1147053"/>
          </a:xfrm>
        </p:spPr>
        <p:txBody>
          <a:bodyPr>
            <a:normAutofit fontScale="90000"/>
          </a:bodyPr>
          <a:lstStyle/>
          <a:p>
            <a:r>
              <a:rPr lang="fr-CA" b="0" i="0" dirty="0">
                <a:effectLst/>
                <a:latin typeface="Söhne"/>
              </a:rPr>
              <a:t>Stratégies d'Accompagnement au Changement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7CA539-3C29-69C8-D02F-7BD847C84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095500"/>
            <a:ext cx="10267386" cy="3848100"/>
          </a:xfrm>
        </p:spPr>
        <p:txBody>
          <a:bodyPr>
            <a:normAutofit/>
          </a:bodyPr>
          <a:lstStyle/>
          <a:p>
            <a:r>
              <a:rPr lang="fr-CA" sz="2800" i="0" dirty="0">
                <a:effectLst/>
                <a:latin typeface="Söhne"/>
              </a:rPr>
              <a:t>Formation et développement professionnel </a:t>
            </a:r>
            <a:r>
              <a:rPr lang="fr-CA" sz="2800" dirty="0">
                <a:latin typeface="Söhne"/>
              </a:rPr>
              <a:t>c</a:t>
            </a:r>
            <a:r>
              <a:rPr lang="fr-CA" sz="2800" i="0" dirty="0">
                <a:effectLst/>
                <a:latin typeface="Söhne"/>
              </a:rPr>
              <a:t>ontinu </a:t>
            </a:r>
          </a:p>
          <a:p>
            <a:r>
              <a:rPr lang="fr-CA" sz="2800" i="0" dirty="0">
                <a:effectLst/>
                <a:latin typeface="Söhne"/>
              </a:rPr>
              <a:t>Accompagnement personnalisé</a:t>
            </a:r>
            <a:endParaRPr lang="fr-CA" sz="280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fr-CA" sz="2800" i="0" dirty="0">
                <a:effectLst/>
                <a:latin typeface="Söhne"/>
              </a:rPr>
              <a:t>Ressources pédagogiques accessibles</a:t>
            </a:r>
          </a:p>
          <a:p>
            <a:r>
              <a:rPr lang="fr-CA" sz="2800" i="0" dirty="0">
                <a:effectLst/>
                <a:latin typeface="Söhne"/>
              </a:rPr>
              <a:t>Communication et sensibilisation</a:t>
            </a:r>
          </a:p>
          <a:p>
            <a:r>
              <a:rPr lang="fr-CA" sz="2800" i="0" dirty="0">
                <a:effectLst/>
                <a:latin typeface="Söhne"/>
              </a:rPr>
              <a:t>Célébration des réussites</a:t>
            </a:r>
          </a:p>
          <a:p>
            <a:r>
              <a:rPr lang="fr-CA" sz="2800" dirty="0">
                <a:latin typeface="Söhne"/>
              </a:rPr>
              <a:t>Autres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235910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ue basse de nuages dans le ciel">
            <a:extLst>
              <a:ext uri="{FF2B5EF4-FFF2-40B4-BE49-F238E27FC236}">
                <a16:creationId xmlns:a16="http://schemas.microsoft.com/office/drawing/2014/main" id="{8ACE0181-7448-731D-4742-6D59B84E7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7" b="10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88A350F-CFCA-C54A-7F9D-7B334B16560A}"/>
              </a:ext>
            </a:extLst>
          </p:cNvPr>
          <p:cNvSpPr/>
          <p:nvPr/>
        </p:nvSpPr>
        <p:spPr>
          <a:xfrm>
            <a:off x="652371" y="647700"/>
            <a:ext cx="10887258" cy="5562600"/>
          </a:xfrm>
          <a:prstGeom prst="roundRect">
            <a:avLst>
              <a:gd name="adj" fmla="val 28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B04815-0505-5C43-9AD7-D2FEB0D2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798074"/>
            <a:ext cx="10625229" cy="1147053"/>
          </a:xfrm>
        </p:spPr>
        <p:txBody>
          <a:bodyPr>
            <a:normAutofit fontScale="90000"/>
          </a:bodyPr>
          <a:lstStyle/>
          <a:p>
            <a:r>
              <a:rPr lang="fr-CA" b="0" i="0" dirty="0">
                <a:effectLst/>
                <a:latin typeface="Söhne"/>
              </a:rPr>
              <a:t>Stratégies d'Accompagnement au Changement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7CA539-3C29-69C8-D02F-7BD847C84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095500"/>
            <a:ext cx="10267386" cy="3848100"/>
          </a:xfrm>
        </p:spPr>
        <p:txBody>
          <a:bodyPr>
            <a:normAutofit fontScale="62500" lnSpcReduction="20000"/>
          </a:bodyPr>
          <a:lstStyle/>
          <a:p>
            <a:r>
              <a:rPr lang="fr-CA" sz="2800" b="1" i="0" dirty="0">
                <a:effectLst/>
                <a:latin typeface="Söhne"/>
              </a:rPr>
              <a:t>Formation et développement </a:t>
            </a:r>
            <a:r>
              <a:rPr lang="fr-CA" sz="2800" b="1" dirty="0">
                <a:latin typeface="Söhne"/>
              </a:rPr>
              <a:t>p</a:t>
            </a:r>
            <a:r>
              <a:rPr lang="fr-CA" sz="2800" b="1" i="0" dirty="0">
                <a:effectLst/>
                <a:latin typeface="Söhne"/>
              </a:rPr>
              <a:t>rofessionnel </a:t>
            </a:r>
            <a:r>
              <a:rPr lang="fr-CA" sz="2800" b="1" dirty="0">
                <a:latin typeface="Söhne"/>
              </a:rPr>
              <a:t>c</a:t>
            </a:r>
            <a:r>
              <a:rPr lang="fr-CA" sz="2800" b="1" i="0" dirty="0">
                <a:effectLst/>
                <a:latin typeface="Söhne"/>
              </a:rPr>
              <a:t>ontinu :</a:t>
            </a:r>
            <a:r>
              <a:rPr lang="fr-CA" sz="2800" b="0" i="0" dirty="0">
                <a:solidFill>
                  <a:srgbClr val="374151"/>
                </a:solidFill>
                <a:effectLst/>
                <a:latin typeface="Söhne"/>
              </a:rPr>
              <a:t> Offrir des formations régulières et adaptées aux enseignants pour les aider à acquérir de nouvelles compétences pédagogiques.</a:t>
            </a:r>
          </a:p>
          <a:p>
            <a:r>
              <a:rPr lang="fr-CA" sz="2800" b="1" i="0" dirty="0">
                <a:effectLst/>
                <a:latin typeface="Söhne"/>
              </a:rPr>
              <a:t>Accompagnement personnalisé :</a:t>
            </a:r>
            <a:r>
              <a:rPr lang="fr-CA" sz="2800" b="0" i="0" dirty="0">
                <a:solidFill>
                  <a:srgbClr val="374151"/>
                </a:solidFill>
                <a:effectLst/>
                <a:latin typeface="Söhne"/>
              </a:rPr>
              <a:t> Fournir un soutien individualisé et des séances d'accompagnement pour répondre aux besoins spécifiques de chaque enseignant.</a:t>
            </a:r>
          </a:p>
          <a:p>
            <a:r>
              <a:rPr lang="fr-CA" sz="2800" b="1" i="0" dirty="0">
                <a:effectLst/>
                <a:latin typeface="Söhne"/>
              </a:rPr>
              <a:t>Ressources pédagogiques </a:t>
            </a:r>
            <a:r>
              <a:rPr lang="fr-CA" sz="2800" b="1" dirty="0">
                <a:latin typeface="Söhne"/>
              </a:rPr>
              <a:t>a</a:t>
            </a:r>
            <a:r>
              <a:rPr lang="fr-CA" sz="2800" b="1" i="0" dirty="0">
                <a:effectLst/>
                <a:latin typeface="Söhne"/>
              </a:rPr>
              <a:t>ccessibles :</a:t>
            </a:r>
            <a:r>
              <a:rPr lang="fr-CA" sz="2800" b="0" i="0" dirty="0">
                <a:solidFill>
                  <a:srgbClr val="374151"/>
                </a:solidFill>
                <a:effectLst/>
                <a:latin typeface="Söhne"/>
              </a:rPr>
              <a:t> Mettre à disposition des enseignants des ressources pédagogiques variées et adaptées, telles que tutoriels, guides et exemples de bonnes pratiques.</a:t>
            </a:r>
            <a:endParaRPr lang="fr-CA" sz="2800" dirty="0">
              <a:solidFill>
                <a:srgbClr val="374151"/>
              </a:solidFill>
              <a:latin typeface="Söhne"/>
            </a:endParaRPr>
          </a:p>
          <a:p>
            <a:r>
              <a:rPr lang="fr-CA" sz="2800" b="1" i="0" dirty="0">
                <a:effectLst/>
                <a:latin typeface="Söhne"/>
              </a:rPr>
              <a:t>Communication et sensibilisation :</a:t>
            </a:r>
            <a:r>
              <a:rPr lang="fr-CA" sz="2800" b="0" i="0" dirty="0">
                <a:solidFill>
                  <a:srgbClr val="374151"/>
                </a:solidFill>
                <a:effectLst/>
                <a:latin typeface="Söhne"/>
              </a:rPr>
              <a:t> Communiquer de manière transparente sur les avantages des changements, impliquer les parties prenantes et créer une vision partagée du changement.</a:t>
            </a:r>
          </a:p>
          <a:p>
            <a:r>
              <a:rPr lang="fr-CA" sz="2800" b="1" i="0" dirty="0">
                <a:effectLst/>
                <a:latin typeface="Söhne"/>
              </a:rPr>
              <a:t>Célébration des réussites :</a:t>
            </a:r>
            <a:r>
              <a:rPr lang="fr-CA" sz="2800" b="0" i="0" dirty="0">
                <a:solidFill>
                  <a:srgbClr val="374151"/>
                </a:solidFill>
                <a:effectLst/>
                <a:latin typeface="Söhne"/>
              </a:rPr>
              <a:t> Reconnaître et célébrer les réussites individuelles et collectives, afin de motiver et d'inspirer les autres enseignants.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85091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ue basse de nuages dans le ciel">
            <a:extLst>
              <a:ext uri="{FF2B5EF4-FFF2-40B4-BE49-F238E27FC236}">
                <a16:creationId xmlns:a16="http://schemas.microsoft.com/office/drawing/2014/main" id="{8ACE0181-7448-731D-4742-6D59B84E7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7" b="10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88A350F-CFCA-C54A-7F9D-7B334B16560A}"/>
              </a:ext>
            </a:extLst>
          </p:cNvPr>
          <p:cNvSpPr/>
          <p:nvPr/>
        </p:nvSpPr>
        <p:spPr>
          <a:xfrm>
            <a:off x="652371" y="647700"/>
            <a:ext cx="10887258" cy="5562600"/>
          </a:xfrm>
          <a:prstGeom prst="roundRect">
            <a:avLst>
              <a:gd name="adj" fmla="val 28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B04815-0505-5C43-9AD7-D2FEB0D2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b="0" i="0" dirty="0">
                <a:effectLst/>
                <a:latin typeface="Söhne"/>
              </a:rPr>
              <a:t>Partage d'Expériences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7CA539-3C29-69C8-D02F-7BD847C84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095500"/>
            <a:ext cx="10267386" cy="3848100"/>
          </a:xfrm>
        </p:spPr>
        <p:txBody>
          <a:bodyPr>
            <a:normAutofit/>
          </a:bodyPr>
          <a:lstStyle/>
          <a:p>
            <a:r>
              <a:rPr lang="fr-CA" sz="3200" b="0" i="0" dirty="0">
                <a:solidFill>
                  <a:srgbClr val="374151"/>
                </a:solidFill>
                <a:effectLst/>
                <a:latin typeface="Söhne"/>
              </a:rPr>
              <a:t>Expérience </a:t>
            </a:r>
          </a:p>
          <a:p>
            <a:r>
              <a:rPr lang="fr-CA" sz="3200" dirty="0">
                <a:solidFill>
                  <a:srgbClr val="374151"/>
                </a:solidFill>
                <a:latin typeface="Söhne"/>
              </a:rPr>
              <a:t>Défis rencontrés</a:t>
            </a:r>
          </a:p>
          <a:p>
            <a:r>
              <a:rPr lang="fr-CA" sz="3200" dirty="0">
                <a:solidFill>
                  <a:srgbClr val="374151"/>
                </a:solidFill>
                <a:latin typeface="Söhne"/>
              </a:rPr>
              <a:t>Stratégies utilisées</a:t>
            </a:r>
            <a:endParaRPr lang="fr-CA" sz="3200" dirty="0"/>
          </a:p>
        </p:txBody>
      </p:sp>
      <p:pic>
        <p:nvPicPr>
          <p:cNvPr id="9" name="Graphique 8" descr="Conseil d’administration avec un remplissage uni">
            <a:extLst>
              <a:ext uri="{FF2B5EF4-FFF2-40B4-BE49-F238E27FC236}">
                <a16:creationId xmlns:a16="http://schemas.microsoft.com/office/drawing/2014/main" id="{53AC886A-82DF-4C9F-09E3-BCFD5B97C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1360" y="4472679"/>
            <a:ext cx="1604271" cy="16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13412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AE83D5E6B45419BFE12D74760FAA4" ma:contentTypeVersion="26" ma:contentTypeDescription="Crée un document." ma:contentTypeScope="" ma:versionID="715b4152801b6743b392f7dba1a2a2b0">
  <xsd:schema xmlns:xsd="http://www.w3.org/2001/XMLSchema" xmlns:xs="http://www.w3.org/2001/XMLSchema" xmlns:p="http://schemas.microsoft.com/office/2006/metadata/properties" xmlns:ns2="1ee0bfa4-b792-4de8-8186-e00c7459f019" xmlns:ns3="415013d2-382c-4081-874e-f27f54c9bb6e" targetNamespace="http://schemas.microsoft.com/office/2006/metadata/properties" ma:root="true" ma:fieldsID="3a5a8153f96d51e35f46be617606e927" ns2:_="" ns3:_="">
    <xsd:import namespace="1ee0bfa4-b792-4de8-8186-e00c7459f019"/>
    <xsd:import namespace="415013d2-382c-4081-874e-f27f54c9bb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Cat_x00e9_gories" minOccurs="0"/>
                <xsd:element ref="ns2:MediaServiceLocation" minOccurs="0"/>
                <xsd:element ref="ns2:Suppl_x00e9_mentdinfo" minOccurs="0"/>
                <xsd:element ref="ns2:Prixd_x00e9_quipe" minOccurs="0"/>
                <xsd:element ref="ns2:candidature_pdf" minOccurs="0"/>
                <xsd:element ref="ns2:personne_comite_selection" minOccurs="0"/>
                <xsd:element ref="ns2:personne_comite_selection_x003a_Adresses_x0020_courriel" minOccurs="0"/>
                <xsd:element ref="ns2:personne_comite_selection_x003a_Pr_x00e9_nom" minOccurs="0"/>
                <xsd:element ref="ns2:personne_comite_selection_x003a_Nom" minOccurs="0"/>
                <xsd:element ref="ns2:MediaServiceObjectDetectorVersions" minOccurs="0"/>
                <xsd:element ref="ns2:Synth_x00e8_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0bfa4-b792-4de8-8186-e00c7459f0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at_x00e9_gories" ma:index="23" nillable="true" ma:displayName="Catégories" ma:format="Dropdown" ma:internalName="Cat_x00e9_gor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ompagnement"/>
                    <xsd:enumeration value="Civisme"/>
                    <xsd:enumeration value="Collaboration"/>
                    <xsd:enumeration value="Ressources"/>
                    <xsd:enumeration value="Programmes"/>
                    <xsd:enumeration value="Réussite"/>
                    <xsd:enumeration value="Transformation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Suppl_x00e9_mentdinfo" ma:index="25" nillable="true" ma:displayName="Supplément d'info" ma:description="https://crosemont-my.sharepoint.com/:p:/g/personal/gcourcy_crosemont_qc_ca/EU9vMoE7QD1NhUdlqyAK0jEBidj0-WIGXogUrhx4mrIIhw" ma:format="Dropdown" ma:internalName="Suppl_x00e9_mentdinfo">
      <xsd:simpleType>
        <xsd:restriction base="dms:Text">
          <xsd:maxLength value="255"/>
        </xsd:restriction>
      </xsd:simpleType>
    </xsd:element>
    <xsd:element name="Prixd_x00e9_quipe" ma:index="26" nillable="true" ma:displayName="Prix d'équipe" ma:default="1" ma:format="Dropdown" ma:internalName="Prixd_x00e9_quipe">
      <xsd:simpleType>
        <xsd:restriction base="dms:Boolean"/>
      </xsd:simpleType>
    </xsd:element>
    <xsd:element name="candidature_pdf" ma:index="27" nillable="true" ma:displayName="candidature_pdf" ma:format="Hyperlink" ma:internalName="candidature_pdf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ersonne_comite_selection" ma:index="28" nillable="true" ma:displayName="personne_comite_selection" ma:list="{191e3572-7072-48bf-b22e-58b322c54605}" ma:internalName="personne_comite_selection" ma:showField="field_7">
      <xsd:simpleType>
        <xsd:restriction base="dms:Lookup"/>
      </xsd:simpleType>
    </xsd:element>
    <xsd:element name="personne_comite_selection_x003a_Adresses_x0020_courriel" ma:index="29" nillable="true" ma:displayName="personne_comite_selection:Adresses courriel" ma:list="{191e3572-7072-48bf-b22e-58b322c54605}" ma:internalName="personne_comite_selection_x003a_Adresses_x0020_courriel" ma:readOnly="true" ma:showField="field_4" ma:web="415013d2-382c-4081-874e-f27f54c9bb6e">
      <xsd:simpleType>
        <xsd:restriction base="dms:Lookup"/>
      </xsd:simpleType>
    </xsd:element>
    <xsd:element name="personne_comite_selection_x003a_Pr_x00e9_nom" ma:index="30" nillable="true" ma:displayName="personne_comite_selection:Prénom" ma:list="{191e3572-7072-48bf-b22e-58b322c54605}" ma:internalName="personne_comite_selection_x003a_Pr_x00e9_nom" ma:readOnly="true" ma:showField="field_5" ma:web="415013d2-382c-4081-874e-f27f54c9bb6e">
      <xsd:simpleType>
        <xsd:restriction base="dms:Lookup"/>
      </xsd:simpleType>
    </xsd:element>
    <xsd:element name="personne_comite_selection_x003a_Nom" ma:index="31" nillable="true" ma:displayName="personne_comite_selection:Nom" ma:list="{191e3572-7072-48bf-b22e-58b322c54605}" ma:internalName="personne_comite_selection_x003a_Nom" ma:readOnly="true" ma:showField="field_6" ma:web="415013d2-382c-4081-874e-f27f54c9bb6e">
      <xsd:simpleType>
        <xsd:restriction base="dms:Lookup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ynth_x00e8_ses" ma:index="33" nillable="true" ma:displayName="Synthèses" ma:description="Synthèses à réaliser sur ces enregistrements" ma:format="Dropdown" ma:internalName="Synth_x00e8_ses">
      <xsd:simpleType>
        <xsd:restriction base="dms:Choice">
          <xsd:enumeration value="Pas de synthèse prévue"/>
          <xsd:enumeration value="À faire"/>
          <xsd:enumeration value="Fait"/>
          <xsd:enumeration value="En cour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013d2-382c-4081-874e-f27f54c9bb6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e82f733-0c45-415a-95ca-7c183747c32b}" ma:internalName="TaxCatchAll" ma:showField="CatchAllData" ma:web="415013d2-382c-4081-874e-f27f54c9bb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B71A4E-C852-43D0-A0B9-77FBFD1A9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e0bfa4-b792-4de8-8186-e00c7459f019"/>
    <ds:schemaRef ds:uri="415013d2-382c-4081-874e-f27f54c9bb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F704CF-06C0-4372-BD76-1610929F9E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20856</TotalTime>
  <Words>612</Words>
  <Application>Microsoft Macintosh PowerPoint</Application>
  <PresentationFormat>Grand écran</PresentationFormat>
  <Paragraphs>46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Grandview Display</vt:lpstr>
      <vt:lpstr>Arial</vt:lpstr>
      <vt:lpstr>Calibri</vt:lpstr>
      <vt:lpstr>Grandview</vt:lpstr>
      <vt:lpstr>Söhne</vt:lpstr>
      <vt:lpstr>CitationVTI</vt:lpstr>
      <vt:lpstr>Explorer les étapes du deuil pédagogique.</vt:lpstr>
      <vt:lpstr>L’atelier d’aujourd’hui</vt:lpstr>
      <vt:lpstr>Présentation PowerPoint</vt:lpstr>
      <vt:lpstr>Les Étapes du Deuil Pédagogique</vt:lpstr>
      <vt:lpstr>Les Étapes du Deuil Pédagogique</vt:lpstr>
      <vt:lpstr>Stratégies d'Accompagnement au Changement</vt:lpstr>
      <vt:lpstr>Stratégies d'Accompagnement au Changement</vt:lpstr>
      <vt:lpstr>Stratégies d'Accompagnement au Changement</vt:lpstr>
      <vt:lpstr>Partage d'Expériences</vt:lpstr>
      <vt:lpstr>Présentation PowerPoint</vt:lpstr>
      <vt:lpstr>Présentation PowerPoint</vt:lpstr>
      <vt:lpstr>Présentation PowerPoint</vt:lpstr>
      <vt:lpstr>Pour aller plus loin</vt:lpstr>
      <vt:lpstr>références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étapes du deuil ou… du changement?</dc:title>
  <dc:creator>Chiasson Amélie</dc:creator>
  <cp:lastModifiedBy>Alain Mélançon</cp:lastModifiedBy>
  <cp:revision>30</cp:revision>
  <cp:lastPrinted>2023-10-24T16:06:12Z</cp:lastPrinted>
  <dcterms:created xsi:type="dcterms:W3CDTF">2023-08-03T19:51:04Z</dcterms:created>
  <dcterms:modified xsi:type="dcterms:W3CDTF">2023-10-31T12:51:14Z</dcterms:modified>
</cp:coreProperties>
</file>